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4"/>
  </p:sldMasterIdLst>
  <p:notesMasterIdLst>
    <p:notesMasterId r:id="rId26"/>
  </p:notesMasterIdLst>
  <p:handoutMasterIdLst>
    <p:handoutMasterId r:id="rId27"/>
  </p:handoutMasterIdLst>
  <p:sldIdLst>
    <p:sldId id="256" r:id="rId5"/>
    <p:sldId id="257" r:id="rId6"/>
    <p:sldId id="277" r:id="rId7"/>
    <p:sldId id="293" r:id="rId8"/>
    <p:sldId id="292" r:id="rId9"/>
    <p:sldId id="286" r:id="rId10"/>
    <p:sldId id="299" r:id="rId11"/>
    <p:sldId id="265" r:id="rId12"/>
    <p:sldId id="266" r:id="rId13"/>
    <p:sldId id="267" r:id="rId14"/>
    <p:sldId id="296" r:id="rId15"/>
    <p:sldId id="279" r:id="rId16"/>
    <p:sldId id="280" r:id="rId17"/>
    <p:sldId id="281" r:id="rId18"/>
    <p:sldId id="290" r:id="rId19"/>
    <p:sldId id="283" r:id="rId20"/>
    <p:sldId id="300" r:id="rId21"/>
    <p:sldId id="289" r:id="rId22"/>
    <p:sldId id="297" r:id="rId23"/>
    <p:sldId id="288" r:id="rId24"/>
    <p:sldId id="301" r:id="rId25"/>
  </p:sldIdLst>
  <p:sldSz cx="9144000" cy="6858000" type="screen4x3"/>
  <p:notesSz cx="7023100" cy="9309100"/>
  <p:defaultTextStyle>
    <a:defPPr>
      <a:defRPr lang="en-GB"/>
    </a:defPPr>
    <a:lvl1pPr algn="l" rtl="0" fontAlgn="base">
      <a:spcBef>
        <a:spcPct val="0"/>
      </a:spcBef>
      <a:spcAft>
        <a:spcPct val="0"/>
      </a:spcAft>
      <a:defRPr kern="120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mn-cs"/>
      </a:defRPr>
    </a:lvl2pPr>
    <a:lvl3pPr marL="914400" algn="l" rtl="0" fontAlgn="base">
      <a:spcBef>
        <a:spcPct val="0"/>
      </a:spcBef>
      <a:spcAft>
        <a:spcPct val="0"/>
      </a:spcAft>
      <a:defRPr kern="1200">
        <a:solidFill>
          <a:schemeClr val="tx1"/>
        </a:solidFill>
        <a:latin typeface="Verdana" pitchFamily="34" charset="0"/>
        <a:ea typeface="+mn-ea"/>
        <a:cs typeface="+mn-cs"/>
      </a:defRPr>
    </a:lvl3pPr>
    <a:lvl4pPr marL="1371600" algn="l" rtl="0" fontAlgn="base">
      <a:spcBef>
        <a:spcPct val="0"/>
      </a:spcBef>
      <a:spcAft>
        <a:spcPct val="0"/>
      </a:spcAft>
      <a:defRPr kern="1200">
        <a:solidFill>
          <a:schemeClr val="tx1"/>
        </a:solidFill>
        <a:latin typeface="Verdana" pitchFamily="34" charset="0"/>
        <a:ea typeface="+mn-ea"/>
        <a:cs typeface="+mn-cs"/>
      </a:defRPr>
    </a:lvl4pPr>
    <a:lvl5pPr marL="1828800" algn="l" rtl="0" fontAlgn="base">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15:clr>
            <a:srgbClr val="A4A3A4"/>
          </p15:clr>
        </p15:guide>
        <p15:guide id="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0070C0"/>
    <a:srgbClr val="00705C"/>
    <a:srgbClr val="00549F"/>
    <a:srgbClr val="0098DB"/>
    <a:srgbClr val="FDC82F"/>
    <a:srgbClr val="00338D"/>
    <a:srgbClr val="D0103A"/>
    <a:srgbClr val="008542"/>
    <a:srgbClr val="E37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10" autoAdjust="0"/>
    <p:restoredTop sz="81282" autoAdjust="0"/>
  </p:normalViewPr>
  <p:slideViewPr>
    <p:cSldViewPr snapToGrid="0">
      <p:cViewPr varScale="1">
        <p:scale>
          <a:sx n="91" d="100"/>
          <a:sy n="91" d="100"/>
        </p:scale>
        <p:origin x="1260" y="108"/>
      </p:cViewPr>
      <p:guideLst>
        <p:guide orient="horz" pos="2160"/>
        <p:guide pos="2880"/>
        <p:guide orient="horz"/>
        <p:guide/>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8738" name="Rectangle 2"/>
          <p:cNvSpPr>
            <a:spLocks noGrp="1" noChangeArrowheads="1"/>
          </p:cNvSpPr>
          <p:nvPr>
            <p:ph type="hdr" sz="quarter"/>
          </p:nvPr>
        </p:nvSpPr>
        <p:spPr bwMode="auto">
          <a:xfrm>
            <a:off x="0"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defTabSz="892175">
              <a:defRPr sz="1100" smtClean="0">
                <a:latin typeface="Arial" pitchFamily="34" charset="0"/>
              </a:defRPr>
            </a:lvl1pPr>
          </a:lstStyle>
          <a:p>
            <a:pPr>
              <a:defRPr/>
            </a:pPr>
            <a:endParaRPr lang="it-IT" dirty="0"/>
          </a:p>
        </p:txBody>
      </p:sp>
      <p:sp>
        <p:nvSpPr>
          <p:cNvPr id="628739" name="Rectangle 3"/>
          <p:cNvSpPr>
            <a:spLocks noGrp="1" noChangeArrowheads="1"/>
          </p:cNvSpPr>
          <p:nvPr>
            <p:ph type="dt" sz="quarter" idx="1"/>
          </p:nvPr>
        </p:nvSpPr>
        <p:spPr bwMode="auto">
          <a:xfrm>
            <a:off x="3978275"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algn="r" defTabSz="892175">
              <a:defRPr sz="1100" smtClean="0">
                <a:latin typeface="Arial" pitchFamily="34" charset="0"/>
              </a:defRPr>
            </a:lvl1pPr>
          </a:lstStyle>
          <a:p>
            <a:pPr>
              <a:defRPr/>
            </a:pPr>
            <a:endParaRPr lang="it-IT" dirty="0"/>
          </a:p>
        </p:txBody>
      </p:sp>
      <p:sp>
        <p:nvSpPr>
          <p:cNvPr id="628740" name="Rectangle 4"/>
          <p:cNvSpPr>
            <a:spLocks noGrp="1" noChangeArrowheads="1"/>
          </p:cNvSpPr>
          <p:nvPr>
            <p:ph type="ftr" sz="quarter" idx="2"/>
          </p:nvPr>
        </p:nvSpPr>
        <p:spPr bwMode="auto">
          <a:xfrm>
            <a:off x="0"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defTabSz="892175">
              <a:defRPr sz="1100" smtClean="0">
                <a:latin typeface="Arial" pitchFamily="34" charset="0"/>
              </a:defRPr>
            </a:lvl1pPr>
          </a:lstStyle>
          <a:p>
            <a:pPr>
              <a:defRPr/>
            </a:pPr>
            <a:endParaRPr lang="it-IT" dirty="0"/>
          </a:p>
        </p:txBody>
      </p:sp>
      <p:sp>
        <p:nvSpPr>
          <p:cNvPr id="628741" name="Rectangle 5"/>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algn="r" defTabSz="892175">
              <a:defRPr sz="1100" smtClean="0">
                <a:latin typeface="Arial" pitchFamily="34" charset="0"/>
              </a:defRPr>
            </a:lvl1pPr>
          </a:lstStyle>
          <a:p>
            <a:pPr>
              <a:defRPr/>
            </a:pPr>
            <a:fld id="{A5B780D0-5C7F-422C-931C-25201BE19360}" type="slidenum">
              <a:rPr lang="it-IT"/>
              <a:pPr>
                <a:defRPr/>
              </a:pPr>
              <a:t>‹#›</a:t>
            </a:fld>
            <a:endParaRPr lang="it-IT" dirty="0"/>
          </a:p>
        </p:txBody>
      </p:sp>
    </p:spTree>
    <p:extLst>
      <p:ext uri="{BB962C8B-B14F-4D97-AF65-F5344CB8AC3E}">
        <p14:creationId xmlns:p14="http://schemas.microsoft.com/office/powerpoint/2010/main" val="3125045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14663"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defTabSz="862013">
              <a:defRPr sz="1100" smtClean="0"/>
            </a:lvl1pPr>
          </a:lstStyle>
          <a:p>
            <a:pPr>
              <a:defRPr/>
            </a:pPr>
            <a:endParaRPr lang="en-US" dirty="0"/>
          </a:p>
        </p:txBody>
      </p:sp>
      <p:sp>
        <p:nvSpPr>
          <p:cNvPr id="58371" name="Rectangle 3"/>
          <p:cNvSpPr>
            <a:spLocks noGrp="1" noChangeArrowheads="1"/>
          </p:cNvSpPr>
          <p:nvPr>
            <p:ph type="dt" idx="1"/>
          </p:nvPr>
        </p:nvSpPr>
        <p:spPr bwMode="auto">
          <a:xfrm>
            <a:off x="3995738" y="0"/>
            <a:ext cx="3014662"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algn="r" defTabSz="862013">
              <a:defRPr sz="1100" smtClean="0"/>
            </a:lvl1pPr>
          </a:lstStyle>
          <a:p>
            <a:pPr>
              <a:defRPr/>
            </a:pPr>
            <a:fld id="{A6888345-B3D3-4351-A7A9-F936F5935E41}" type="datetimeFigureOut">
              <a:rPr lang="en-US"/>
              <a:pPr>
                <a:defRPr/>
              </a:pPr>
              <a:t>30.11.16</a:t>
            </a:fld>
            <a:endParaRPr lang="en-US" dirty="0"/>
          </a:p>
        </p:txBody>
      </p:sp>
      <p:sp>
        <p:nvSpPr>
          <p:cNvPr id="11268" name="Rectangle 4"/>
          <p:cNvSpPr>
            <a:spLocks noGrp="1" noRot="1" noChangeAspect="1" noChangeArrowheads="1" noTextEdit="1"/>
          </p:cNvSpPr>
          <p:nvPr>
            <p:ph type="sldImg" idx="2"/>
          </p:nvPr>
        </p:nvSpPr>
        <p:spPr bwMode="auto">
          <a:xfrm>
            <a:off x="1231900" y="693738"/>
            <a:ext cx="4621213" cy="3465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5"/>
          <p:cNvSpPr>
            <a:spLocks noGrp="1" noChangeArrowheads="1"/>
          </p:cNvSpPr>
          <p:nvPr>
            <p:ph type="body" sz="quarter" idx="3"/>
          </p:nvPr>
        </p:nvSpPr>
        <p:spPr bwMode="auto">
          <a:xfrm>
            <a:off x="904875" y="4435475"/>
            <a:ext cx="5200650" cy="4159250"/>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58374" name="Rectangle 6"/>
          <p:cNvSpPr>
            <a:spLocks noGrp="1" noChangeArrowheads="1"/>
          </p:cNvSpPr>
          <p:nvPr>
            <p:ph type="ftr" sz="quarter" idx="4"/>
          </p:nvPr>
        </p:nvSpPr>
        <p:spPr bwMode="auto">
          <a:xfrm>
            <a:off x="0" y="8870950"/>
            <a:ext cx="3014663"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defTabSz="862013">
              <a:defRPr sz="1100" smtClean="0"/>
            </a:lvl1pPr>
          </a:lstStyle>
          <a:p>
            <a:pPr>
              <a:defRPr/>
            </a:pPr>
            <a:endParaRPr lang="en-US" dirty="0"/>
          </a:p>
        </p:txBody>
      </p:sp>
      <p:sp>
        <p:nvSpPr>
          <p:cNvPr id="58375" name="Rectangle 7"/>
          <p:cNvSpPr>
            <a:spLocks noGrp="1" noChangeArrowheads="1"/>
          </p:cNvSpPr>
          <p:nvPr>
            <p:ph type="sldNum" sz="quarter" idx="5"/>
          </p:nvPr>
        </p:nvSpPr>
        <p:spPr bwMode="auto">
          <a:xfrm>
            <a:off x="3995738" y="8870950"/>
            <a:ext cx="3014662"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algn="r" defTabSz="862013">
              <a:defRPr sz="1100" smtClean="0"/>
            </a:lvl1pPr>
          </a:lstStyle>
          <a:p>
            <a:pPr>
              <a:defRPr/>
            </a:pPr>
            <a:fld id="{D8DF57D7-2670-4E78-96DD-D9B22805124F}" type="slidenum">
              <a:rPr lang="en-US"/>
              <a:pPr>
                <a:defRPr/>
              </a:pPr>
              <a:t>‹#›</a:t>
            </a:fld>
            <a:endParaRPr lang="en-US" dirty="0"/>
          </a:p>
        </p:txBody>
      </p:sp>
    </p:spTree>
    <p:extLst>
      <p:ext uri="{BB962C8B-B14F-4D97-AF65-F5344CB8AC3E}">
        <p14:creationId xmlns:p14="http://schemas.microsoft.com/office/powerpoint/2010/main" val="138443033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t-IT" dirty="0"/>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1</a:t>
            </a:fld>
            <a:endParaRPr lang="en-US" dirty="0"/>
          </a:p>
        </p:txBody>
      </p:sp>
    </p:spTree>
    <p:extLst>
      <p:ext uri="{BB962C8B-B14F-4D97-AF65-F5344CB8AC3E}">
        <p14:creationId xmlns:p14="http://schemas.microsoft.com/office/powerpoint/2010/main" val="58214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start from scratch to populate FOS. But this is historic data</a:t>
            </a:r>
            <a:r>
              <a:rPr lang="en-US" baseline="0" dirty="0" smtClean="0"/>
              <a:t> which was collected under a huge effort. </a:t>
            </a:r>
          </a:p>
          <a:p>
            <a:r>
              <a:rPr lang="en-US" baseline="0" dirty="0" smtClean="0"/>
              <a:t>We cannot take this data as granted and certainly we can not expect that this data is available once the missions will fly.</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15</a:t>
            </a:fld>
            <a:endParaRPr lang="en-US" dirty="0"/>
          </a:p>
        </p:txBody>
      </p:sp>
    </p:spTree>
    <p:extLst>
      <p:ext uri="{BB962C8B-B14F-4D97-AF65-F5344CB8AC3E}">
        <p14:creationId xmlns:p14="http://schemas.microsoft.com/office/powerpoint/2010/main" val="2107657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not only about money.</a:t>
            </a:r>
            <a:r>
              <a:rPr lang="en-US" baseline="0" dirty="0" smtClean="0"/>
              <a:t> A trained workforce is needed to collect all the data</a:t>
            </a:r>
            <a:endParaRPr lang="en-US" dirty="0" smtClean="0"/>
          </a:p>
          <a:p>
            <a:endParaRPr lang="en-US" dirty="0" smtClean="0"/>
          </a:p>
          <a:p>
            <a:r>
              <a:rPr lang="en-US" dirty="0" smtClean="0"/>
              <a:t>This is to illustrate that even if we have global networks,</a:t>
            </a:r>
            <a:r>
              <a:rPr lang="en-US" baseline="0" dirty="0" smtClean="0"/>
              <a:t> these all rely on a well established co-operation</a:t>
            </a:r>
            <a:r>
              <a:rPr lang="en-US" dirty="0" smtClean="0"/>
              <a:t>.</a:t>
            </a:r>
            <a:r>
              <a:rPr lang="en-US" baseline="0" dirty="0" smtClean="0"/>
              <a:t> Typically this takes</a:t>
            </a:r>
          </a:p>
          <a:p>
            <a:r>
              <a:rPr lang="en-US" baseline="0" dirty="0" smtClean="0"/>
              <a:t>time and trust. </a:t>
            </a:r>
          </a:p>
          <a:p>
            <a:r>
              <a:rPr lang="en-US" baseline="0" dirty="0" smtClean="0"/>
              <a:t>The EO community has to respect these ties and networks and we should make use of them rather to invent something new. </a:t>
            </a:r>
            <a:endParaRPr lang="en-GB" dirty="0"/>
          </a:p>
        </p:txBody>
      </p:sp>
      <p:sp>
        <p:nvSpPr>
          <p:cNvPr id="4" name="Slide Number Placeholder 3"/>
          <p:cNvSpPr>
            <a:spLocks noGrp="1"/>
          </p:cNvSpPr>
          <p:nvPr>
            <p:ph type="sldNum" sz="quarter" idx="10"/>
          </p:nvPr>
        </p:nvSpPr>
        <p:spPr/>
        <p:txBody>
          <a:bodyPr/>
          <a:lstStyle/>
          <a:p>
            <a:fld id="{D13667B5-79C6-4876-8939-8F29A65C31A8}" type="slidenum">
              <a:rPr lang="pt-BR" smtClean="0"/>
              <a:pPr/>
              <a:t>16</a:t>
            </a:fld>
            <a:endParaRPr lang="pt-BR"/>
          </a:p>
        </p:txBody>
      </p:sp>
    </p:spTree>
    <p:extLst>
      <p:ext uri="{BB962C8B-B14F-4D97-AF65-F5344CB8AC3E}">
        <p14:creationId xmlns:p14="http://schemas.microsoft.com/office/powerpoint/2010/main" val="2240222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Calibri" pitchFamily="34" charset="0"/>
                <a:ea typeface="+mn-ea"/>
                <a:cs typeface="+mn-cs"/>
              </a:rPr>
              <a:t>GEDI biomass calibration are relying on community contribution of ground plot and ALS data.</a:t>
            </a:r>
          </a:p>
          <a:p>
            <a:r>
              <a:rPr lang="en-US" sz="1200" kern="1200" dirty="0" smtClean="0">
                <a:solidFill>
                  <a:schemeClr val="tx1"/>
                </a:solidFill>
                <a:effectLst/>
                <a:latin typeface="Calibri" pitchFamily="34" charset="0"/>
                <a:ea typeface="+mn-ea"/>
                <a:cs typeface="+mn-cs"/>
              </a:rPr>
              <a:t>CEOS LPV biomass working group that is tasked with writing a protocol on best practices for biomass EO </a:t>
            </a:r>
            <a:r>
              <a:rPr lang="en-US" sz="1200" kern="1200" dirty="0" err="1" smtClean="0">
                <a:solidFill>
                  <a:schemeClr val="tx1"/>
                </a:solidFill>
                <a:effectLst/>
                <a:latin typeface="Calibri" pitchFamily="34" charset="0"/>
                <a:ea typeface="+mn-ea"/>
                <a:cs typeface="+mn-cs"/>
              </a:rPr>
              <a:t>cal</a:t>
            </a:r>
            <a:r>
              <a:rPr lang="en-US" sz="1200" kern="1200" dirty="0" smtClean="0">
                <a:solidFill>
                  <a:schemeClr val="tx1"/>
                </a:solidFill>
                <a:effectLst/>
                <a:latin typeface="Calibri" pitchFamily="34" charset="0"/>
                <a:ea typeface="+mn-ea"/>
                <a:cs typeface="+mn-cs"/>
              </a:rPr>
              <a:t>/val. </a:t>
            </a:r>
            <a:endParaRPr lang="en-US" dirty="0"/>
          </a:p>
        </p:txBody>
      </p:sp>
      <p:sp>
        <p:nvSpPr>
          <p:cNvPr id="4" name="Slide Number Placeholder 3"/>
          <p:cNvSpPr>
            <a:spLocks noGrp="1"/>
          </p:cNvSpPr>
          <p:nvPr>
            <p:ph type="sldNum" sz="quarter" idx="10"/>
          </p:nvPr>
        </p:nvSpPr>
        <p:spPr/>
        <p:txBody>
          <a:bodyPr/>
          <a:lstStyle/>
          <a:p>
            <a:fld id="{B3138D47-DF6C-486B-B41B-5A24E8E1E61E}" type="slidenum">
              <a:rPr lang="en-US" smtClean="0"/>
              <a:t>17</a:t>
            </a:fld>
            <a:endParaRPr lang="en-US"/>
          </a:p>
        </p:txBody>
      </p:sp>
    </p:spTree>
    <p:extLst>
      <p:ext uri="{BB962C8B-B14F-4D97-AF65-F5344CB8AC3E}">
        <p14:creationId xmlns:p14="http://schemas.microsoft.com/office/powerpoint/2010/main" val="3513329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first order cost estimate for a reference database fit for purpose for BIOMASS resulted in a number of 20 </a:t>
            </a:r>
            <a:r>
              <a:rPr lang="en-US" dirty="0" err="1" smtClean="0"/>
              <a:t>MEuro</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18</a:t>
            </a:fld>
            <a:endParaRPr lang="en-US" dirty="0"/>
          </a:p>
        </p:txBody>
      </p:sp>
    </p:spTree>
    <p:extLst>
      <p:ext uri="{BB962C8B-B14F-4D97-AF65-F5344CB8AC3E}">
        <p14:creationId xmlns:p14="http://schemas.microsoft.com/office/powerpoint/2010/main" val="89404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That's the "ballpark".  A serious investment toward this is feasible and would make a big difference</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19</a:t>
            </a:fld>
            <a:endParaRPr lang="en-US" dirty="0"/>
          </a:p>
        </p:txBody>
      </p:sp>
    </p:spTree>
    <p:extLst>
      <p:ext uri="{BB962C8B-B14F-4D97-AF65-F5344CB8AC3E}">
        <p14:creationId xmlns:p14="http://schemas.microsoft.com/office/powerpoint/2010/main" val="2630586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workshop in Washington earlier</a:t>
            </a:r>
            <a:r>
              <a:rPr lang="en-US" baseline="0" dirty="0" smtClean="0"/>
              <a:t> this year, that brought together experts from the EO and ecological community the term of the 4</a:t>
            </a:r>
            <a:r>
              <a:rPr lang="en-US" baseline="30000" dirty="0" smtClean="0"/>
              <a:t>th</a:t>
            </a:r>
            <a:r>
              <a:rPr lang="en-US" baseline="0" dirty="0" smtClean="0"/>
              <a:t> mission was created. What is it?</a:t>
            </a:r>
          </a:p>
          <a:p>
            <a:r>
              <a:rPr lang="en-US" baseline="0" dirty="0" smtClean="0"/>
              <a:t>It should bring to the attention of the EO community the importance of ground based measurements and the challenges we face.</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GFOI is in a good position to express the need of the community.</a:t>
            </a:r>
            <a:r>
              <a:rPr lang="en-US" baseline="0" dirty="0" smtClean="0"/>
              <a:t> We need a strong recommendation coming out of this workshop and we need the help of GFOI to identify alternative solutions and </a:t>
            </a:r>
            <a:r>
              <a:rPr lang="en-US" baseline="0" smtClean="0"/>
              <a:t>influence stakeholders</a:t>
            </a:r>
            <a:r>
              <a:rPr lang="en-US" baseline="0" dirty="0" smtClean="0"/>
              <a:t>.</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20</a:t>
            </a:fld>
            <a:endParaRPr lang="en-US" dirty="0"/>
          </a:p>
        </p:txBody>
      </p:sp>
    </p:spTree>
    <p:extLst>
      <p:ext uri="{BB962C8B-B14F-4D97-AF65-F5344CB8AC3E}">
        <p14:creationId xmlns:p14="http://schemas.microsoft.com/office/powerpoint/2010/main" val="65882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C14D980-B627-49E2-9838-AC2A8C2B29A0}" type="slidenum">
              <a:rPr lang="ru-RU" smtClean="0"/>
              <a:pPr fontAlgn="base">
                <a:spcBef>
                  <a:spcPct val="0"/>
                </a:spcBef>
                <a:spcAft>
                  <a:spcPct val="0"/>
                </a:spcAft>
                <a:defRPr/>
              </a:pPr>
              <a:t>21</a:t>
            </a:fld>
            <a:endParaRPr lang="ru-RU" smtClean="0"/>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smtClean="0"/>
          </a:p>
        </p:txBody>
      </p:sp>
    </p:spTree>
    <p:extLst>
      <p:ext uri="{BB962C8B-B14F-4D97-AF65-F5344CB8AC3E}">
        <p14:creationId xmlns:p14="http://schemas.microsoft.com/office/powerpoint/2010/main" val="2342221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Measuring forest structural</a:t>
            </a:r>
            <a:r>
              <a:rPr lang="en-US" baseline="0" dirty="0" smtClean="0"/>
              <a:t> parameters </a:t>
            </a:r>
            <a:r>
              <a:rPr lang="en-US" dirty="0" smtClean="0"/>
              <a:t>is</a:t>
            </a:r>
            <a:r>
              <a:rPr lang="en-US" baseline="0" dirty="0" smtClean="0"/>
              <a:t> high on the scientific and political agenda. </a:t>
            </a:r>
          </a:p>
          <a:p>
            <a:r>
              <a:rPr lang="en-US" baseline="0" dirty="0" smtClean="0"/>
              <a:t>Global measurements of biomass and forest height and how they change with time is urgently needed not only in the context of climate change but also to understand how this important ecosystem functions.  </a:t>
            </a:r>
          </a:p>
          <a:p>
            <a:endParaRPr lang="en-US" baseline="0" dirty="0" smtClean="0"/>
          </a:p>
          <a:p>
            <a:r>
              <a:rPr lang="en-US" baseline="0" dirty="0" smtClean="0"/>
              <a:t>ESA and NASA reacted to this need by selecting and implementing dedicated satellite missions. </a:t>
            </a:r>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2</a:t>
            </a:fld>
            <a:endParaRPr lang="en-US" dirty="0"/>
          </a:p>
        </p:txBody>
      </p:sp>
    </p:spTree>
    <p:extLst>
      <p:ext uri="{BB962C8B-B14F-4D97-AF65-F5344CB8AC3E}">
        <p14:creationId xmlns:p14="http://schemas.microsoft.com/office/powerpoint/2010/main" val="4249546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RS measures structural features not AGB. See examples of the past (extremely successful AGB</a:t>
            </a:r>
            <a:r>
              <a:rPr lang="en-GB" sz="1200" baseline="0" dirty="0" smtClean="0"/>
              <a:t> products from Saatchi or </a:t>
            </a:r>
            <a:r>
              <a:rPr lang="en-GB" sz="1200" baseline="0" dirty="0" err="1" smtClean="0"/>
              <a:t>Baccini</a:t>
            </a:r>
            <a:r>
              <a:rPr lang="en-GB" sz="1200" baseline="0" dirty="0" smtClean="0"/>
              <a:t>, all based on ground plot data)</a:t>
            </a:r>
            <a:endParaRPr lang="en-GB" sz="1200" dirty="0" smtClean="0"/>
          </a:p>
          <a:p>
            <a:endParaRPr lang="en-US" dirty="0" smtClean="0"/>
          </a:p>
          <a:p>
            <a:r>
              <a:rPr lang="en-US" dirty="0" smtClean="0"/>
              <a:t>To make optimum use of this satellite missions we need</a:t>
            </a:r>
            <a:r>
              <a:rPr lang="en-US" baseline="0" dirty="0" smtClean="0"/>
              <a:t> ground observations for algorithm training and product validation.</a:t>
            </a:r>
            <a:endParaRPr lang="en-GB" dirty="0"/>
          </a:p>
        </p:txBody>
      </p:sp>
      <p:sp>
        <p:nvSpPr>
          <p:cNvPr id="4" name="Slide Number Placeholder 3"/>
          <p:cNvSpPr>
            <a:spLocks noGrp="1"/>
          </p:cNvSpPr>
          <p:nvPr>
            <p:ph type="sldNum" sz="quarter" idx="10"/>
          </p:nvPr>
        </p:nvSpPr>
        <p:spPr/>
        <p:txBody>
          <a:bodyPr/>
          <a:lstStyle/>
          <a:p>
            <a:fld id="{D13667B5-79C6-4876-8939-8F29A65C31A8}" type="slidenum">
              <a:rPr lang="pt-BR" smtClean="0"/>
              <a:pPr/>
              <a:t>3</a:t>
            </a:fld>
            <a:endParaRPr lang="pt-BR"/>
          </a:p>
        </p:txBody>
      </p:sp>
    </p:spTree>
    <p:extLst>
      <p:ext uri="{BB962C8B-B14F-4D97-AF65-F5344CB8AC3E}">
        <p14:creationId xmlns:p14="http://schemas.microsoft.com/office/powerpoint/2010/main" val="2035700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attempt</a:t>
            </a:r>
            <a:r>
              <a:rPr lang="en-US" baseline="0" dirty="0" smtClean="0"/>
              <a:t> to access this existing data is FOS</a:t>
            </a:r>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4</a:t>
            </a:fld>
            <a:endParaRPr lang="en-US" dirty="0"/>
          </a:p>
        </p:txBody>
      </p:sp>
    </p:spTree>
    <p:extLst>
      <p:ext uri="{BB962C8B-B14F-4D97-AF65-F5344CB8AC3E}">
        <p14:creationId xmlns:p14="http://schemas.microsoft.com/office/powerpoint/2010/main" val="2862375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6</a:t>
            </a:fld>
            <a:endParaRPr lang="en-US" dirty="0"/>
          </a:p>
        </p:txBody>
      </p:sp>
    </p:spTree>
    <p:extLst>
      <p:ext uri="{BB962C8B-B14F-4D97-AF65-F5344CB8AC3E}">
        <p14:creationId xmlns:p14="http://schemas.microsoft.com/office/powerpoint/2010/main" val="223186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So far we only work with historic data. The collection of this data has been funded by various sources but not by the EO community.</a:t>
            </a:r>
          </a:p>
          <a:p>
            <a:endParaRPr lang="en-US" sz="1200" dirty="0" smtClean="0"/>
          </a:p>
          <a:p>
            <a:r>
              <a:rPr lang="en-US" sz="1200" dirty="0" smtClean="0"/>
              <a:t>Data is available now,</a:t>
            </a:r>
            <a:r>
              <a:rPr lang="en-US" sz="1200" baseline="0" dirty="0" smtClean="0"/>
              <a:t> but access when we need them is not granted. Especially as we have specific needs (like geolocation) </a:t>
            </a:r>
            <a:endParaRPr lang="en-GB" dirty="0"/>
          </a:p>
        </p:txBody>
      </p:sp>
      <p:sp>
        <p:nvSpPr>
          <p:cNvPr id="4" name="Slide Number Placeholder 3"/>
          <p:cNvSpPr>
            <a:spLocks noGrp="1"/>
          </p:cNvSpPr>
          <p:nvPr>
            <p:ph type="sldNum" sz="quarter" idx="10"/>
          </p:nvPr>
        </p:nvSpPr>
        <p:spPr/>
        <p:txBody>
          <a:bodyPr/>
          <a:lstStyle/>
          <a:p>
            <a:fld id="{D13667B5-79C6-4876-8939-8F29A65C31A8}" type="slidenum">
              <a:rPr lang="pt-BR" smtClean="0"/>
              <a:pPr/>
              <a:t>11</a:t>
            </a:fld>
            <a:endParaRPr lang="pt-BR"/>
          </a:p>
        </p:txBody>
      </p:sp>
    </p:spTree>
    <p:extLst>
      <p:ext uri="{BB962C8B-B14F-4D97-AF65-F5344CB8AC3E}">
        <p14:creationId xmlns:p14="http://schemas.microsoft.com/office/powerpoint/2010/main" val="203570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Plenty of data exists but we cannot</a:t>
            </a:r>
            <a:r>
              <a:rPr lang="en-US" baseline="0" dirty="0" smtClean="0"/>
              <a:t> use data that is 5 years old. Data has to be synchronized with  the EO acquisitions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dirty="0" err="1" smtClean="0">
                <a:solidFill>
                  <a:schemeClr val="tx1"/>
                </a:solidFill>
                <a:effectLst/>
                <a:latin typeface="Calibri" pitchFamily="34" charset="0"/>
                <a:ea typeface="+mn-ea"/>
                <a:cs typeface="+mn-cs"/>
              </a:rPr>
              <a:t>Brienen</a:t>
            </a:r>
            <a:r>
              <a:rPr lang="en-GB" sz="1200" kern="1200" dirty="0" smtClean="0">
                <a:solidFill>
                  <a:schemeClr val="tx1"/>
                </a:solidFill>
                <a:effectLst/>
                <a:latin typeface="Calibri" pitchFamily="34" charset="0"/>
                <a:ea typeface="+mn-ea"/>
                <a:cs typeface="+mn-cs"/>
              </a:rPr>
              <a:t> et al. is “Long-term decline of the Amazon carbon sink”, published in 2015</a:t>
            </a:r>
            <a:endParaRPr lang="en-US" sz="1200" kern="1200" dirty="0" smtClean="0">
              <a:solidFill>
                <a:schemeClr val="tx1"/>
              </a:solidFill>
              <a:effectLst/>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12</a:t>
            </a:fld>
            <a:endParaRPr lang="en-US" dirty="0"/>
          </a:p>
        </p:txBody>
      </p:sp>
    </p:spTree>
    <p:extLst>
      <p:ext uri="{BB962C8B-B14F-4D97-AF65-F5344CB8AC3E}">
        <p14:creationId xmlns:p14="http://schemas.microsoft.com/office/powerpoint/2010/main" val="2107974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It looks trivial but measuring trees is a surprisingly tricky business. </a:t>
            </a:r>
          </a:p>
          <a:p>
            <a:r>
              <a:rPr lang="en-GB" baseline="0" dirty="0" smtClean="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dirty="0" smtClean="0"/>
              <a:t>Big tropical trees have big buttresses, and we need to get above them to measure the trunk diameter.  Only then can we work how much biomass is in the tree. So the ‘point’ of measurement really matters.</a:t>
            </a:r>
            <a:endParaRPr lang="en-GB" dirty="0" smtClean="0"/>
          </a:p>
          <a:p>
            <a:r>
              <a:rPr lang="en-GB" baseline="0" dirty="0" smtClean="0"/>
              <a:t>And this is only one challenge. Other challenges include working in hostile countries, wild animals, … </a:t>
            </a:r>
          </a:p>
        </p:txBody>
      </p:sp>
      <p:sp>
        <p:nvSpPr>
          <p:cNvPr id="4" name="Slide Number Placeholder 3"/>
          <p:cNvSpPr>
            <a:spLocks noGrp="1"/>
          </p:cNvSpPr>
          <p:nvPr>
            <p:ph type="sldNum" sz="quarter" idx="10"/>
          </p:nvPr>
        </p:nvSpPr>
        <p:spPr/>
        <p:txBody>
          <a:bodyPr/>
          <a:lstStyle/>
          <a:p>
            <a:fld id="{68D4135B-DA4A-4A67-B9B6-B64AD3D2E00E}" type="slidenum">
              <a:rPr lang="en-GB" smtClean="0">
                <a:solidFill>
                  <a:prstClr val="black"/>
                </a:solidFill>
              </a:rPr>
              <a:pPr/>
              <a:t>13</a:t>
            </a:fld>
            <a:endParaRPr lang="en-GB">
              <a:solidFill>
                <a:prstClr val="black"/>
              </a:solidFill>
            </a:endParaRPr>
          </a:p>
        </p:txBody>
      </p:sp>
    </p:spTree>
    <p:extLst>
      <p:ext uri="{BB962C8B-B14F-4D97-AF65-F5344CB8AC3E}">
        <p14:creationId xmlns:p14="http://schemas.microsoft.com/office/powerpoint/2010/main" val="383715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D16C172-A8B1-4D2C-BBAC-9439B2E061E4}" type="slidenum">
              <a:rPr lang="en-GB" smtClean="0"/>
              <a:pPr/>
              <a:t>14</a:t>
            </a:fld>
            <a:endParaRPr lang="en-GB"/>
          </a:p>
        </p:txBody>
      </p:sp>
    </p:spTree>
    <p:extLst>
      <p:ext uri="{BB962C8B-B14F-4D97-AF65-F5344CB8AC3E}">
        <p14:creationId xmlns:p14="http://schemas.microsoft.com/office/powerpoint/2010/main" val="1763599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6323" name="Rectangle 2"/>
          <p:cNvSpPr>
            <a:spLocks noGrp="1" noChangeArrowheads="1"/>
          </p:cNvSpPr>
          <p:nvPr>
            <p:ph type="subTitle" idx="1"/>
          </p:nvPr>
        </p:nvSpPr>
        <p:spPr>
          <a:xfrm>
            <a:off x="614361" y="3886200"/>
            <a:ext cx="7948800" cy="419100"/>
          </a:xfrm>
          <a:prstGeom prst="rect">
            <a:avLst/>
          </a:prstGeom>
        </p:spPr>
        <p:txBody>
          <a:bodyPr wrap="square">
            <a:spAutoFit/>
          </a:bodyPr>
          <a:lstStyle>
            <a:lvl1pPr marL="0" indent="0">
              <a:buFont typeface="Verdana" pitchFamily="34" charset="0"/>
              <a:buNone/>
              <a:defRPr sz="1800"/>
            </a:lvl1pPr>
          </a:lstStyle>
          <a:p>
            <a:pPr lvl="0"/>
            <a:r>
              <a:rPr lang="en-US" noProof="0" smtClean="0"/>
              <a:t>Click to edit Master subtitle style</a:t>
            </a:r>
            <a:endParaRPr lang="en-GB" noProof="0" dirty="0" smtClean="0"/>
          </a:p>
        </p:txBody>
      </p:sp>
      <p:sp>
        <p:nvSpPr>
          <p:cNvPr id="56347" name="Text Box 27"/>
          <p:cNvSpPr txBox="1">
            <a:spLocks noChangeArrowheads="1"/>
          </p:cNvSpPr>
          <p:nvPr userDrawn="1"/>
        </p:nvSpPr>
        <p:spPr bwMode="auto">
          <a:xfrm>
            <a:off x="296975" y="5849826"/>
            <a:ext cx="50165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800" noProof="0" dirty="0"/>
          </a:p>
        </p:txBody>
      </p:sp>
      <p:pic>
        <p:nvPicPr>
          <p:cNvPr id="34" name="Picture 33"/>
          <p:cNvPicPr>
            <a:picLocks noChangeAspect="1"/>
          </p:cNvPicPr>
          <p:nvPr userDrawn="1"/>
        </p:nvPicPr>
        <p:blipFill rotWithShape="1">
          <a:blip r:embed="rId2" cstate="screen">
            <a:extLst>
              <a:ext uri="{28A0092B-C50C-407E-A947-70E740481C1C}">
                <a14:useLocalDpi xmlns:a14="http://schemas.microsoft.com/office/drawing/2010/main"/>
              </a:ext>
            </a:extLst>
          </a:blip>
          <a:srcRect b="-31434"/>
          <a:stretch/>
        </p:blipFill>
        <p:spPr>
          <a:xfrm>
            <a:off x="7788176" y="6611881"/>
            <a:ext cx="1196912" cy="144000"/>
          </a:xfrm>
          <a:prstGeom prst="rect">
            <a:avLst/>
          </a:prstGeom>
        </p:spPr>
      </p:pic>
      <p:cxnSp>
        <p:nvCxnSpPr>
          <p:cNvPr id="35" name="Straight Connector 34"/>
          <p:cNvCxnSpPr/>
          <p:nvPr userDrawn="1"/>
        </p:nvCxnSpPr>
        <p:spPr>
          <a:xfrm>
            <a:off x="165932" y="6504478"/>
            <a:ext cx="8824779" cy="0"/>
          </a:xfrm>
          <a:prstGeom prst="line">
            <a:avLst/>
          </a:prstGeom>
          <a:ln w="635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rotWithShape="1">
          <a:blip r:embed="rId3" cstate="screen">
            <a:extLst>
              <a:ext uri="{28A0092B-C50C-407E-A947-70E740481C1C}">
                <a14:useLocalDpi xmlns:a14="http://schemas.microsoft.com/office/drawing/2010/main"/>
              </a:ext>
            </a:extLst>
          </a:blip>
          <a:srcRect t="-3"/>
          <a:stretch/>
        </p:blipFill>
        <p:spPr>
          <a:xfrm>
            <a:off x="7787917" y="156199"/>
            <a:ext cx="1210456" cy="468000"/>
          </a:xfrm>
          <a:prstGeom prst="rect">
            <a:avLst/>
          </a:prstGeom>
        </p:spPr>
      </p:pic>
      <p:sp>
        <p:nvSpPr>
          <p:cNvPr id="56325" name="Rectangle 6"/>
          <p:cNvSpPr>
            <a:spLocks noGrp="1" noChangeArrowheads="1"/>
          </p:cNvSpPr>
          <p:nvPr>
            <p:ph type="ctrTitle"/>
          </p:nvPr>
        </p:nvSpPr>
        <p:spPr>
          <a:xfrm>
            <a:off x="587374" y="2574925"/>
            <a:ext cx="7947025" cy="579438"/>
          </a:xfrm>
          <a:prstGeom prst="rect">
            <a:avLst/>
          </a:prstGeom>
        </p:spPr>
        <p:txBody>
          <a:bodyPr/>
          <a:lstStyle>
            <a:lvl1pPr algn="l" rtl="0" eaLnBrk="1" fontAlgn="base" hangingPunct="1">
              <a:spcBef>
                <a:spcPct val="0"/>
              </a:spcBef>
              <a:spcAft>
                <a:spcPct val="0"/>
              </a:spcAft>
              <a:defRPr lang="en-GB" sz="3200" b="0" noProof="0" dirty="0" smtClean="0">
                <a:solidFill>
                  <a:schemeClr val="bg1">
                    <a:lumMod val="95000"/>
                  </a:schemeClr>
                </a:solidFill>
                <a:latin typeface="Verdana"/>
                <a:ea typeface="+mj-ea"/>
                <a:cs typeface="Verdana"/>
              </a:defRPr>
            </a:lvl1pPr>
          </a:lstStyle>
          <a:p>
            <a:pPr lvl="0"/>
            <a:r>
              <a:rPr lang="en-US" noProof="0" smtClean="0"/>
              <a:t>Click to edit Master title style</a:t>
            </a:r>
            <a:endParaRPr lang="en-GB" noProof="0" dirty="0" smtClean="0"/>
          </a:p>
        </p:txBody>
      </p:sp>
    </p:spTree>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294217" y="1479304"/>
            <a:ext cx="8583085" cy="44722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866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000" y="162000"/>
            <a:ext cx="7174800" cy="427038"/>
          </a:xfrm>
          <a:prstGeom prst="rect">
            <a:avLst/>
          </a:prstGeom>
        </p:spPr>
        <p:txBody>
          <a:bodyPr/>
          <a:lstStyle/>
          <a:p>
            <a:r>
              <a:rPr lang="en-US" noProof="0" smtClean="0"/>
              <a:t>Click to edit Master title style</a:t>
            </a:r>
            <a:endParaRPr lang="en-GB" noProof="0" dirty="0"/>
          </a:p>
        </p:txBody>
      </p:sp>
      <p:sp>
        <p:nvSpPr>
          <p:cNvPr id="3" name="Content Placeholder 2"/>
          <p:cNvSpPr>
            <a:spLocks noGrp="1"/>
          </p:cNvSpPr>
          <p:nvPr>
            <p:ph idx="1"/>
          </p:nvPr>
        </p:nvSpPr>
        <p:spPr>
          <a:xfrm>
            <a:off x="172800" y="864000"/>
            <a:ext cx="8748000" cy="5338800"/>
          </a:xfrm>
          <a:prstGeom prst="rect">
            <a:avLst/>
          </a:prstGeom>
        </p:spPr>
        <p:txBody>
          <a:bodyPr/>
          <a:lstStyle>
            <a:lvl1pPr marL="0" marR="0" indent="0" algn="l" defTabSz="914400" rtl="0" eaLnBrk="1" fontAlgn="base" latinLnBrk="0" hangingPunct="1">
              <a:lnSpc>
                <a:spcPct val="119000"/>
              </a:lnSpc>
              <a:spcBef>
                <a:spcPct val="20000"/>
              </a:spcBef>
              <a:spcAft>
                <a:spcPct val="0"/>
              </a:spcAft>
              <a:buClr>
                <a:srgbClr val="0098DB"/>
              </a:buClr>
              <a:buSzTx/>
              <a:buFont typeface="Verdana" pitchFamily="34" charset="0"/>
              <a:buNone/>
              <a:tabLst/>
              <a:defRPr/>
            </a:lvl1pPr>
            <a:lvl2pPr marL="808038" marR="0" indent="0" algn="l" defTabSz="914400" rtl="0" eaLnBrk="1" fontAlgn="base" latinLnBrk="0" hangingPunct="1">
              <a:lnSpc>
                <a:spcPct val="119000"/>
              </a:lnSpc>
              <a:spcBef>
                <a:spcPct val="20000"/>
              </a:spcBef>
              <a:spcAft>
                <a:spcPct val="0"/>
              </a:spcAft>
              <a:buClr>
                <a:srgbClr val="0098DB"/>
              </a:buClr>
              <a:buSzTx/>
              <a:buFont typeface="+mj-lt"/>
              <a:buNone/>
              <a:tabLst/>
              <a:defRPr/>
            </a:lvl2pPr>
            <a:lvl3pPr marL="1406525" marR="0" indent="0" algn="l" defTabSz="914400" rtl="0" eaLnBrk="1" fontAlgn="base" latinLnBrk="0" hangingPunct="1">
              <a:lnSpc>
                <a:spcPct val="119000"/>
              </a:lnSpc>
              <a:spcBef>
                <a:spcPct val="20000"/>
              </a:spcBef>
              <a:spcAft>
                <a:spcPct val="0"/>
              </a:spcAft>
              <a:buClr>
                <a:srgbClr val="0098DB"/>
              </a:buClr>
              <a:buSzTx/>
              <a:buFont typeface="+mj-lt"/>
              <a:buNone/>
              <a:tabLst/>
              <a:defRPr/>
            </a:lvl3pPr>
            <a:lvl4pPr marL="2005013" marR="0" indent="0" algn="l" defTabSz="914400" rtl="0" eaLnBrk="1" fontAlgn="base" latinLnBrk="0" hangingPunct="1">
              <a:lnSpc>
                <a:spcPct val="119000"/>
              </a:lnSpc>
              <a:spcBef>
                <a:spcPct val="20000"/>
              </a:spcBef>
              <a:spcAft>
                <a:spcPct val="0"/>
              </a:spcAft>
              <a:buClr>
                <a:srgbClr val="0098DB"/>
              </a:buClr>
              <a:buSzTx/>
              <a:buFont typeface="+mj-lt"/>
              <a:buNone/>
              <a:tabLst/>
              <a:defRPr/>
            </a:lvl4pPr>
            <a:lvl5pPr marL="2603500" marR="0" indent="0" algn="l" defTabSz="914400" rtl="0" eaLnBrk="1" fontAlgn="base" latinLnBrk="0" hangingPunct="1">
              <a:lnSpc>
                <a:spcPct val="119000"/>
              </a:lnSpc>
              <a:spcBef>
                <a:spcPct val="20000"/>
              </a:spcBef>
              <a:spcAft>
                <a:spcPct val="0"/>
              </a:spcAft>
              <a:buClr>
                <a:srgbClr val="0098DB"/>
              </a:buClr>
              <a:buSzTx/>
              <a:buFont typeface="+mj-lt"/>
              <a:buNone/>
              <a:tabLst/>
              <a:defRPr/>
            </a:lvl5pPr>
          </a:lstStyle>
          <a:p>
            <a:pPr marL="0" marR="0" lvl="0" indent="0" algn="l" defTabSz="914400" rtl="0" eaLnBrk="1" fontAlgn="base" latinLnBrk="0" hangingPunct="1">
              <a:lnSpc>
                <a:spcPct val="119000"/>
              </a:lnSpc>
              <a:spcBef>
                <a:spcPct val="20000"/>
              </a:spcBef>
              <a:spcAft>
                <a:spcPct val="0"/>
              </a:spcAft>
              <a:buClr>
                <a:srgbClr val="0098DB"/>
              </a:buClr>
              <a:buSzTx/>
              <a:buFont typeface="Verdana" pitchFamily="34" charset="0"/>
              <a:buNone/>
              <a:tabLst/>
              <a:defRPr/>
            </a:pPr>
            <a:r>
              <a:rPr kumimoji="0" lang="en-US" sz="1600" b="0" i="0" u="none" strike="noStrike" kern="0" cap="none" spc="0" normalizeH="0" baseline="0" noProof="0" smtClean="0">
                <a:ln>
                  <a:noFill/>
                </a:ln>
                <a:solidFill>
                  <a:srgbClr val="4D4F53"/>
                </a:solidFill>
                <a:effectLst/>
                <a:uLnTx/>
                <a:uFillTx/>
                <a:latin typeface="+mn-lt"/>
                <a:ea typeface="+mn-ea"/>
              </a:rPr>
              <a:t>Click to edit Master text styles</a:t>
            </a:r>
          </a:p>
          <a:p>
            <a:pPr marL="0" marR="0" lvl="1" indent="0" algn="l" defTabSz="914400" rtl="0" eaLnBrk="1" fontAlgn="base" latinLnBrk="0" hangingPunct="1">
              <a:lnSpc>
                <a:spcPct val="119000"/>
              </a:lnSpc>
              <a:spcBef>
                <a:spcPct val="20000"/>
              </a:spcBef>
              <a:spcAft>
                <a:spcPct val="0"/>
              </a:spcAft>
              <a:buClr>
                <a:srgbClr val="0098DB"/>
              </a:buClr>
              <a:buSzTx/>
              <a:buFont typeface="Verdana" pitchFamily="34" charset="0"/>
              <a:buNone/>
              <a:tabLst/>
              <a:defRPr/>
            </a:pPr>
            <a:r>
              <a:rPr kumimoji="0" lang="en-US" sz="1600" b="0" i="0" u="none" strike="noStrike" kern="0" cap="none" spc="0" normalizeH="0" baseline="0" noProof="0" smtClean="0">
                <a:ln>
                  <a:noFill/>
                </a:ln>
                <a:solidFill>
                  <a:srgbClr val="4D4F53"/>
                </a:solidFill>
                <a:effectLst/>
                <a:uLnTx/>
                <a:uFillTx/>
                <a:latin typeface="+mn-lt"/>
                <a:ea typeface="+mn-ea"/>
              </a:rPr>
              <a:t>Second level</a:t>
            </a:r>
          </a:p>
          <a:p>
            <a:pPr marL="0" marR="0" lvl="2" indent="0" algn="l" defTabSz="914400" rtl="0" eaLnBrk="1" fontAlgn="base" latinLnBrk="0" hangingPunct="1">
              <a:lnSpc>
                <a:spcPct val="119000"/>
              </a:lnSpc>
              <a:spcBef>
                <a:spcPct val="20000"/>
              </a:spcBef>
              <a:spcAft>
                <a:spcPct val="0"/>
              </a:spcAft>
              <a:buClr>
                <a:srgbClr val="0098DB"/>
              </a:buClr>
              <a:buSzTx/>
              <a:buFont typeface="Verdana" pitchFamily="34" charset="0"/>
              <a:buNone/>
              <a:tabLst/>
              <a:defRPr/>
            </a:pPr>
            <a:r>
              <a:rPr kumimoji="0" lang="en-US" sz="1600" b="0" i="0" u="none" strike="noStrike" kern="0" cap="none" spc="0" normalizeH="0" baseline="0" noProof="0" smtClean="0">
                <a:ln>
                  <a:noFill/>
                </a:ln>
                <a:solidFill>
                  <a:srgbClr val="4D4F53"/>
                </a:solidFill>
                <a:effectLst/>
                <a:uLnTx/>
                <a:uFillTx/>
                <a:latin typeface="+mn-lt"/>
                <a:ea typeface="+mn-ea"/>
              </a:rPr>
              <a:t>Third level</a:t>
            </a:r>
          </a:p>
          <a:p>
            <a:pPr marL="0" marR="0" lvl="3" indent="0" algn="l" defTabSz="914400" rtl="0" eaLnBrk="1" fontAlgn="base" latinLnBrk="0" hangingPunct="1">
              <a:lnSpc>
                <a:spcPct val="119000"/>
              </a:lnSpc>
              <a:spcBef>
                <a:spcPct val="20000"/>
              </a:spcBef>
              <a:spcAft>
                <a:spcPct val="0"/>
              </a:spcAft>
              <a:buClr>
                <a:srgbClr val="0098DB"/>
              </a:buClr>
              <a:buSzTx/>
              <a:buFont typeface="Verdana" pitchFamily="34" charset="0"/>
              <a:buNone/>
              <a:tabLst/>
              <a:defRPr/>
            </a:pPr>
            <a:r>
              <a:rPr kumimoji="0" lang="en-US" sz="1600" b="0" i="0" u="none" strike="noStrike" kern="0" cap="none" spc="0" normalizeH="0" baseline="0" noProof="0" smtClean="0">
                <a:ln>
                  <a:noFill/>
                </a:ln>
                <a:solidFill>
                  <a:srgbClr val="4D4F53"/>
                </a:solidFill>
                <a:effectLst/>
                <a:uLnTx/>
                <a:uFillTx/>
                <a:latin typeface="+mn-lt"/>
                <a:ea typeface="+mn-ea"/>
              </a:rPr>
              <a:t>Fourth level</a:t>
            </a:r>
          </a:p>
          <a:p>
            <a:pPr marL="0" marR="0" lvl="4" indent="0" algn="l" defTabSz="914400" rtl="0" eaLnBrk="1" fontAlgn="base" latinLnBrk="0" hangingPunct="1">
              <a:lnSpc>
                <a:spcPct val="119000"/>
              </a:lnSpc>
              <a:spcBef>
                <a:spcPct val="20000"/>
              </a:spcBef>
              <a:spcAft>
                <a:spcPct val="0"/>
              </a:spcAft>
              <a:buClr>
                <a:srgbClr val="0098DB"/>
              </a:buClr>
              <a:buSzTx/>
              <a:buFont typeface="Verdana" pitchFamily="34" charset="0"/>
              <a:buNone/>
              <a:tabLst/>
              <a:defRPr/>
            </a:pPr>
            <a:r>
              <a:rPr kumimoji="0" lang="en-US" sz="1600" b="0" i="0" u="none" strike="noStrike" kern="0" cap="none" spc="0" normalizeH="0" baseline="0" noProof="0" smtClean="0">
                <a:ln>
                  <a:noFill/>
                </a:ln>
                <a:solidFill>
                  <a:srgbClr val="4D4F53"/>
                </a:solidFill>
                <a:effectLst/>
                <a:uLnTx/>
                <a:uFillTx/>
                <a:latin typeface="+mn-lt"/>
                <a:ea typeface="+mn-ea"/>
              </a:rPr>
              <a:t>Fifth level</a:t>
            </a:r>
            <a:endParaRPr lang="en-GB" noProof="0" dirty="0"/>
          </a:p>
        </p:txBody>
      </p:sp>
    </p:spTree>
    <p:extLst>
      <p:ext uri="{BB962C8B-B14F-4D97-AF65-F5344CB8AC3E}">
        <p14:creationId xmlns:p14="http://schemas.microsoft.com/office/powerpoint/2010/main" val="21188019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612000" y="1806416"/>
            <a:ext cx="778905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0" smtClean="0"/>
              <a:t>Click to edit Master text styles</a:t>
            </a:r>
          </a:p>
        </p:txBody>
      </p:sp>
      <p:sp>
        <p:nvSpPr>
          <p:cNvPr id="5" name="Title 1"/>
          <p:cNvSpPr>
            <a:spLocks noGrp="1"/>
          </p:cNvSpPr>
          <p:nvPr>
            <p:ph type="title"/>
          </p:nvPr>
        </p:nvSpPr>
        <p:spPr>
          <a:xfrm>
            <a:off x="612000" y="3306601"/>
            <a:ext cx="7789050" cy="1323439"/>
          </a:xfrm>
        </p:spPr>
        <p:txBody>
          <a:bodyPr anchor="t"/>
          <a:lstStyle>
            <a:lvl1pPr algn="l">
              <a:defRPr sz="4000" b="0" cap="all">
                <a:solidFill>
                  <a:srgbClr val="0098DB"/>
                </a:solidFill>
              </a:defRPr>
            </a:lvl1pPr>
          </a:lstStyle>
          <a:p>
            <a:r>
              <a:rPr lang="en-US" noProof="0" smtClean="0"/>
              <a:t>Click to edit Master title style</a:t>
            </a:r>
            <a:endParaRPr lang="en-GB" noProof="0" dirty="0"/>
          </a:p>
        </p:txBody>
      </p:sp>
    </p:spTree>
    <p:extLst>
      <p:ext uri="{BB962C8B-B14F-4D97-AF65-F5344CB8AC3E}">
        <p14:creationId xmlns:p14="http://schemas.microsoft.com/office/powerpoint/2010/main" val="31950312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000" y="162000"/>
            <a:ext cx="7174800" cy="427038"/>
          </a:xfrm>
          <a:prstGeom prst="rect">
            <a:avLst/>
          </a:prstGeom>
        </p:spPr>
        <p:txBody>
          <a:bodyPr/>
          <a:lstStyle/>
          <a:p>
            <a:r>
              <a:rPr lang="en-US" noProof="0" smtClean="0"/>
              <a:t>Click to edit Master title style</a:t>
            </a:r>
            <a:endParaRPr lang="en-GB" noProof="0"/>
          </a:p>
        </p:txBody>
      </p:sp>
      <p:sp>
        <p:nvSpPr>
          <p:cNvPr id="5" name="Content Placeholder 5"/>
          <p:cNvSpPr>
            <a:spLocks noGrp="1"/>
          </p:cNvSpPr>
          <p:nvPr>
            <p:ph sz="quarter" idx="10"/>
          </p:nvPr>
        </p:nvSpPr>
        <p:spPr>
          <a:xfrm>
            <a:off x="615600" y="1674000"/>
            <a:ext cx="3888000" cy="4316400"/>
          </a:xfrm>
          <a:prstGeom prst="rect">
            <a:avLst/>
          </a:prstGeom>
        </p:spPr>
        <p:txBody>
          <a:bodyPr/>
          <a:lstStyle>
            <a:lvl1pPr>
              <a:buNone/>
              <a:defRPr lang="en-US" sz="1200" noProof="0" dirty="0" smtClean="0">
                <a:solidFill>
                  <a:schemeClr val="bg2"/>
                </a:solidFill>
                <a:latin typeface="Verdana"/>
                <a:ea typeface="+mn-ea"/>
                <a:cs typeface="Verdana"/>
              </a:defRPr>
            </a:lvl1pPr>
            <a:lvl2pPr>
              <a:buNone/>
              <a:defRPr lang="en-US" sz="1200" noProof="0" dirty="0" smtClean="0">
                <a:solidFill>
                  <a:schemeClr val="bg2"/>
                </a:solidFill>
                <a:latin typeface="Verdana"/>
                <a:cs typeface="Verdana"/>
              </a:defRPr>
            </a:lvl2pPr>
            <a:lvl3pPr>
              <a:buNone/>
              <a:defRPr lang="en-US" sz="1200" noProof="0" dirty="0" smtClean="0">
                <a:solidFill>
                  <a:schemeClr val="bg2"/>
                </a:solidFill>
                <a:latin typeface="Verdana"/>
                <a:cs typeface="Verdana"/>
              </a:defRPr>
            </a:lvl3pPr>
            <a:lvl4pPr>
              <a:buNone/>
              <a:defRPr lang="en-US" sz="1200" noProof="0" dirty="0" smtClean="0">
                <a:solidFill>
                  <a:schemeClr val="bg2"/>
                </a:solidFill>
                <a:latin typeface="Verdana"/>
                <a:cs typeface="Verdana"/>
              </a:defRPr>
            </a:lvl4pPr>
            <a:lvl5pPr>
              <a:buNone/>
              <a:defRPr lang="en-GB" sz="1200" noProof="0" dirty="0">
                <a:solidFill>
                  <a:schemeClr val="bg2"/>
                </a:solidFill>
                <a:latin typeface="Verdana"/>
                <a:cs typeface="Verdana"/>
              </a:defRPr>
            </a:lvl5pPr>
            <a:lvl6pPr>
              <a:defRPr sz="1600"/>
            </a:lvl6pPr>
            <a:lvl7pPr>
              <a:defRPr sz="1600"/>
            </a:lvl7pPr>
            <a:lvl8pPr>
              <a:defRPr sz="1600"/>
            </a:lvl8pPr>
            <a:lvl9pPr>
              <a:defRPr sz="1600"/>
            </a:lvl9pPr>
          </a:lstStyle>
          <a:p>
            <a:pPr marL="0" lvl="0"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Click to edit Master text styles</a:t>
            </a:r>
          </a:p>
          <a:p>
            <a:pPr marL="0" lvl="1"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Second level</a:t>
            </a:r>
          </a:p>
          <a:p>
            <a:pPr marL="0" lvl="2"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Third level</a:t>
            </a:r>
          </a:p>
          <a:p>
            <a:pPr marL="0" lvl="3"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Fourth level</a:t>
            </a:r>
          </a:p>
          <a:p>
            <a:pPr marL="0" lvl="4"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Fifth level</a:t>
            </a:r>
            <a:endParaRPr lang="en-GB" noProof="0" dirty="0"/>
          </a:p>
        </p:txBody>
      </p:sp>
      <p:sp>
        <p:nvSpPr>
          <p:cNvPr id="6" name="Content Placeholder 5"/>
          <p:cNvSpPr>
            <a:spLocks noGrp="1"/>
          </p:cNvSpPr>
          <p:nvPr>
            <p:ph sz="quarter" idx="4"/>
          </p:nvPr>
        </p:nvSpPr>
        <p:spPr>
          <a:xfrm>
            <a:off x="4658400" y="1674000"/>
            <a:ext cx="3888000" cy="4316400"/>
          </a:xfrm>
          <a:prstGeom prst="rect">
            <a:avLst/>
          </a:prstGeom>
        </p:spPr>
        <p:txBody>
          <a:bodyPr/>
          <a:lstStyle>
            <a:lvl1pPr>
              <a:buNone/>
              <a:defRPr sz="1200"/>
            </a:lvl1pPr>
            <a:lvl2pPr>
              <a:buNone/>
              <a:defRPr lang="en-GB" sz="1200" noProof="0" dirty="0" smtClean="0">
                <a:solidFill>
                  <a:schemeClr val="bg2"/>
                </a:solidFill>
                <a:latin typeface="Verdana"/>
                <a:cs typeface="Verdana"/>
              </a:defRPr>
            </a:lvl2pPr>
            <a:lvl3pPr>
              <a:buNone/>
              <a:defRPr lang="en-GB" sz="1200" noProof="0" dirty="0" smtClean="0">
                <a:solidFill>
                  <a:schemeClr val="bg2"/>
                </a:solidFill>
                <a:latin typeface="Verdana"/>
                <a:cs typeface="Verdana"/>
              </a:defRPr>
            </a:lvl3pPr>
            <a:lvl4pPr>
              <a:buNone/>
              <a:defRPr lang="en-GB" sz="1200" noProof="0" dirty="0" smtClean="0">
                <a:solidFill>
                  <a:schemeClr val="bg2"/>
                </a:solidFill>
                <a:latin typeface="Verdana"/>
                <a:cs typeface="Verdana"/>
              </a:defRPr>
            </a:lvl4pPr>
            <a:lvl5pPr>
              <a:buNone/>
              <a:defRPr lang="en-GB" sz="1200" noProof="0" dirty="0">
                <a:solidFill>
                  <a:schemeClr val="bg2"/>
                </a:solidFill>
                <a:latin typeface="Verdana"/>
                <a:cs typeface="Verdana"/>
              </a:defRPr>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Tree>
    <p:extLst>
      <p:ext uri="{BB962C8B-B14F-4D97-AF65-F5344CB8AC3E}">
        <p14:creationId xmlns:p14="http://schemas.microsoft.com/office/powerpoint/2010/main" val="16986723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000" y="162000"/>
            <a:ext cx="7174800" cy="428400"/>
          </a:xfrm>
          <a:prstGeom prst="rect">
            <a:avLst/>
          </a:prstGeom>
        </p:spPr>
        <p:txBody>
          <a:bodyPr/>
          <a:lstStyle>
            <a:lvl1pPr>
              <a:defRPr/>
            </a:lvl1pPr>
          </a:lstStyle>
          <a:p>
            <a:r>
              <a:rPr lang="en-US" noProof="0" smtClean="0"/>
              <a:t>Click to edit Master title style</a:t>
            </a:r>
            <a:endParaRPr lang="en-GB" noProof="0" dirty="0"/>
          </a:p>
        </p:txBody>
      </p:sp>
      <p:sp>
        <p:nvSpPr>
          <p:cNvPr id="3" name="Text Placeholder 2"/>
          <p:cNvSpPr>
            <a:spLocks noGrp="1"/>
          </p:cNvSpPr>
          <p:nvPr>
            <p:ph type="body" idx="1"/>
          </p:nvPr>
        </p:nvSpPr>
        <p:spPr>
          <a:xfrm>
            <a:off x="619123" y="1666800"/>
            <a:ext cx="3895200" cy="496800"/>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5" name="Text Placeholder 4"/>
          <p:cNvSpPr>
            <a:spLocks noGrp="1"/>
          </p:cNvSpPr>
          <p:nvPr>
            <p:ph type="body" sz="quarter" idx="3"/>
          </p:nvPr>
        </p:nvSpPr>
        <p:spPr>
          <a:xfrm>
            <a:off x="4645025" y="1666875"/>
            <a:ext cx="3896416" cy="495324"/>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4645026" y="2174875"/>
            <a:ext cx="3898900" cy="3816350"/>
          </a:xfrm>
          <a:prstGeom prst="rect">
            <a:avLst/>
          </a:prstGeom>
        </p:spPr>
        <p:txBody>
          <a:bodyPr/>
          <a:lstStyle>
            <a:lvl1pPr>
              <a:buNone/>
              <a:defRPr sz="1200"/>
            </a:lvl1pPr>
            <a:lvl2pPr>
              <a:buNone/>
              <a:defRPr lang="en-GB" sz="1200" noProof="0" dirty="0" smtClean="0">
                <a:solidFill>
                  <a:schemeClr val="bg2"/>
                </a:solidFill>
                <a:latin typeface="Verdana"/>
                <a:cs typeface="Verdana"/>
              </a:defRPr>
            </a:lvl2pPr>
            <a:lvl3pPr>
              <a:buNone/>
              <a:defRPr lang="en-GB" sz="1200" noProof="0" dirty="0" smtClean="0">
                <a:solidFill>
                  <a:schemeClr val="bg2"/>
                </a:solidFill>
                <a:latin typeface="Verdana"/>
                <a:cs typeface="Verdana"/>
              </a:defRPr>
            </a:lvl3pPr>
            <a:lvl4pPr>
              <a:buNone/>
              <a:defRPr lang="en-GB" sz="1200" noProof="0" dirty="0" smtClean="0">
                <a:solidFill>
                  <a:schemeClr val="bg2"/>
                </a:solidFill>
                <a:latin typeface="Verdana"/>
                <a:cs typeface="Verdana"/>
              </a:defRPr>
            </a:lvl4pPr>
            <a:lvl5pPr>
              <a:buNone/>
              <a:defRPr lang="en-GB" sz="1200" noProof="0" dirty="0">
                <a:solidFill>
                  <a:schemeClr val="bg2"/>
                </a:solidFill>
                <a:latin typeface="Verdana"/>
                <a:cs typeface="Verdana"/>
              </a:defRPr>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7" name="Content Placeholder 5"/>
          <p:cNvSpPr>
            <a:spLocks noGrp="1"/>
          </p:cNvSpPr>
          <p:nvPr>
            <p:ph sz="quarter" idx="10"/>
          </p:nvPr>
        </p:nvSpPr>
        <p:spPr>
          <a:xfrm>
            <a:off x="619200" y="2174400"/>
            <a:ext cx="3898900" cy="3816350"/>
          </a:xfrm>
          <a:prstGeom prst="rect">
            <a:avLst/>
          </a:prstGeom>
        </p:spPr>
        <p:txBody>
          <a:bodyPr/>
          <a:lstStyle>
            <a:lvl1pPr>
              <a:buNone/>
              <a:defRPr lang="en-US" sz="1200" noProof="0" dirty="0" smtClean="0">
                <a:solidFill>
                  <a:schemeClr val="bg2"/>
                </a:solidFill>
                <a:latin typeface="Verdana"/>
                <a:ea typeface="+mn-ea"/>
                <a:cs typeface="Verdana"/>
              </a:defRPr>
            </a:lvl1pPr>
            <a:lvl2pPr>
              <a:buNone/>
              <a:defRPr lang="en-US" sz="1200" noProof="0" dirty="0" smtClean="0">
                <a:solidFill>
                  <a:schemeClr val="bg2"/>
                </a:solidFill>
                <a:latin typeface="Verdana"/>
                <a:cs typeface="Verdana"/>
              </a:defRPr>
            </a:lvl2pPr>
            <a:lvl3pPr>
              <a:buNone/>
              <a:defRPr lang="en-US" sz="1200" noProof="0" dirty="0" smtClean="0">
                <a:solidFill>
                  <a:schemeClr val="bg2"/>
                </a:solidFill>
                <a:latin typeface="Verdana"/>
                <a:cs typeface="Verdana"/>
              </a:defRPr>
            </a:lvl3pPr>
            <a:lvl4pPr>
              <a:buNone/>
              <a:defRPr lang="en-US" sz="1200" noProof="0" dirty="0" smtClean="0">
                <a:solidFill>
                  <a:schemeClr val="bg2"/>
                </a:solidFill>
                <a:latin typeface="Verdana"/>
                <a:cs typeface="Verdana"/>
              </a:defRPr>
            </a:lvl4pPr>
            <a:lvl5pPr>
              <a:buNone/>
              <a:defRPr lang="en-GB" sz="1200" noProof="0" dirty="0">
                <a:solidFill>
                  <a:schemeClr val="bg2"/>
                </a:solidFill>
                <a:latin typeface="Verdana"/>
                <a:cs typeface="Verdana"/>
              </a:defRPr>
            </a:lvl5pPr>
            <a:lvl6pPr>
              <a:defRPr sz="1600"/>
            </a:lvl6pPr>
            <a:lvl7pPr>
              <a:defRPr sz="1600"/>
            </a:lvl7pPr>
            <a:lvl8pPr>
              <a:defRPr sz="1600"/>
            </a:lvl8pPr>
            <a:lvl9pPr>
              <a:defRPr sz="1600"/>
            </a:lvl9pPr>
          </a:lstStyle>
          <a:p>
            <a:pPr marL="0" lvl="0"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Click to edit Master text styles</a:t>
            </a:r>
          </a:p>
          <a:p>
            <a:pPr marL="0" lvl="1"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Second level</a:t>
            </a:r>
          </a:p>
          <a:p>
            <a:pPr marL="0" lvl="2"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Third level</a:t>
            </a:r>
          </a:p>
          <a:p>
            <a:pPr marL="0" lvl="3"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Fourth level</a:t>
            </a:r>
          </a:p>
          <a:p>
            <a:pPr marL="0" lvl="4"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Fifth level</a:t>
            </a:r>
            <a:endParaRPr lang="en-GB" noProof="0" dirty="0"/>
          </a:p>
        </p:txBody>
      </p:sp>
    </p:spTree>
    <p:extLst>
      <p:ext uri="{BB962C8B-B14F-4D97-AF65-F5344CB8AC3E}">
        <p14:creationId xmlns:p14="http://schemas.microsoft.com/office/powerpoint/2010/main" val="40540938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000" y="162000"/>
            <a:ext cx="7174800" cy="427038"/>
          </a:xfrm>
          <a:prstGeom prst="rect">
            <a:avLst/>
          </a:prstGeom>
        </p:spPr>
        <p:txBody>
          <a:bodyPr/>
          <a:lstStyle/>
          <a:p>
            <a:r>
              <a:rPr lang="en-US" noProof="0" smtClean="0"/>
              <a:t>Click to edit Master title style</a:t>
            </a:r>
            <a:endParaRPr lang="en-GB" noProof="0" dirty="0"/>
          </a:p>
        </p:txBody>
      </p:sp>
    </p:spTree>
    <p:extLst>
      <p:ext uri="{BB962C8B-B14F-4D97-AF65-F5344CB8AC3E}">
        <p14:creationId xmlns:p14="http://schemas.microsoft.com/office/powerpoint/2010/main" val="3391654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299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000" y="162000"/>
            <a:ext cx="7174800" cy="428400"/>
          </a:xfrm>
          <a:prstGeom prst="rect">
            <a:avLst/>
          </a:prstGeom>
        </p:spPr>
        <p:txBody>
          <a:bodyPr anchor="b"/>
          <a:lstStyle>
            <a:lvl1pPr algn="l">
              <a:defRPr sz="2200" b="0"/>
            </a:lvl1pPr>
          </a:lstStyle>
          <a:p>
            <a:r>
              <a:rPr lang="en-US" noProof="0" smtClean="0"/>
              <a:t>Click to edit Master title style</a:t>
            </a:r>
            <a:endParaRPr lang="en-GB" noProof="0" dirty="0"/>
          </a:p>
        </p:txBody>
      </p:sp>
      <p:sp>
        <p:nvSpPr>
          <p:cNvPr id="3" name="Content Placeholder 2"/>
          <p:cNvSpPr>
            <a:spLocks noGrp="1"/>
          </p:cNvSpPr>
          <p:nvPr>
            <p:ph idx="1"/>
          </p:nvPr>
        </p:nvSpPr>
        <p:spPr>
          <a:xfrm>
            <a:off x="3575050" y="1666874"/>
            <a:ext cx="4968875" cy="4324351"/>
          </a:xfrm>
          <a:prstGeom prst="rect">
            <a:avLst/>
          </a:prstGeom>
        </p:spPr>
        <p:txBody>
          <a:bodyPr/>
          <a:lstStyle>
            <a:lvl1pPr marL="2602800" indent="0">
              <a:buNone/>
              <a:defRPr lang="en-GB" sz="1400" noProof="0" dirty="0">
                <a:solidFill>
                  <a:schemeClr val="bg2"/>
                </a:solidFill>
                <a:latin typeface="Verdana"/>
                <a:cs typeface="Verdana"/>
              </a:defRPr>
            </a:lvl1pPr>
            <a:lvl2pPr>
              <a:buNone/>
              <a:defRPr lang="en-US" sz="1400" noProof="0" dirty="0" smtClean="0">
                <a:solidFill>
                  <a:schemeClr val="bg2"/>
                </a:solidFill>
                <a:latin typeface="Verdana"/>
                <a:cs typeface="Verdana"/>
              </a:defRPr>
            </a:lvl2pPr>
            <a:lvl3pPr>
              <a:buNone/>
              <a:defRPr lang="en-US" sz="1400" noProof="0" dirty="0" smtClean="0">
                <a:solidFill>
                  <a:schemeClr val="bg2"/>
                </a:solidFill>
                <a:latin typeface="Verdana"/>
                <a:cs typeface="Verdana"/>
              </a:defRPr>
            </a:lvl3pPr>
            <a:lvl4pPr>
              <a:buNone/>
              <a:defRPr lang="en-US" sz="1400" noProof="0" dirty="0" smtClean="0">
                <a:solidFill>
                  <a:schemeClr val="bg2"/>
                </a:solidFill>
                <a:latin typeface="Verdana"/>
                <a:cs typeface="Verdana"/>
              </a:defRPr>
            </a:lvl4pPr>
            <a:lvl5pPr>
              <a:buNone/>
              <a:defRPr sz="1400"/>
            </a:lvl5pPr>
            <a:lvl6pPr>
              <a:defRPr sz="2000"/>
            </a:lvl6pPr>
            <a:lvl7pPr>
              <a:defRPr sz="2000"/>
            </a:lvl7pPr>
            <a:lvl8pPr>
              <a:defRPr sz="2000"/>
            </a:lvl8pPr>
            <a:lvl9pPr>
              <a:defRPr sz="2000"/>
            </a:lvl9pPr>
          </a:lstStyle>
          <a:p>
            <a:pPr marL="0" lvl="0"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Click to edit Master text styles</a:t>
            </a:r>
          </a:p>
          <a:p>
            <a:pPr marL="0" lvl="1"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Second level</a:t>
            </a:r>
          </a:p>
          <a:p>
            <a:pPr marL="0" lvl="2"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Third level</a:t>
            </a:r>
          </a:p>
          <a:p>
            <a:pPr marL="0" lvl="3"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Fourth level</a:t>
            </a:r>
          </a:p>
          <a:p>
            <a:pPr marL="0" lvl="4" indent="0" algn="l" rtl="0" eaLnBrk="1" fontAlgn="base" hangingPunct="1">
              <a:lnSpc>
                <a:spcPct val="119000"/>
              </a:lnSpc>
              <a:spcBef>
                <a:spcPct val="20000"/>
              </a:spcBef>
              <a:spcAft>
                <a:spcPct val="0"/>
              </a:spcAft>
              <a:buClr>
                <a:schemeClr val="accent1"/>
              </a:buClr>
              <a:buFont typeface="Verdana" pitchFamily="34" charset="0"/>
              <a:buNone/>
            </a:pPr>
            <a:r>
              <a:rPr lang="en-US" noProof="0" smtClean="0"/>
              <a:t>Fifth level</a:t>
            </a:r>
            <a:endParaRPr lang="en-GB" noProof="0" dirty="0"/>
          </a:p>
        </p:txBody>
      </p:sp>
      <p:sp>
        <p:nvSpPr>
          <p:cNvPr id="4" name="Text Placeholder 3"/>
          <p:cNvSpPr>
            <a:spLocks noGrp="1"/>
          </p:cNvSpPr>
          <p:nvPr>
            <p:ph type="body" sz="half" idx="2"/>
          </p:nvPr>
        </p:nvSpPr>
        <p:spPr>
          <a:xfrm>
            <a:off x="619125" y="1666800"/>
            <a:ext cx="2846388" cy="43243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Tree>
    <p:extLst>
      <p:ext uri="{BB962C8B-B14F-4D97-AF65-F5344CB8AC3E}">
        <p14:creationId xmlns:p14="http://schemas.microsoft.com/office/powerpoint/2010/main" val="74198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2000" y="5069086"/>
            <a:ext cx="5932800" cy="307777"/>
          </a:xfrm>
          <a:prstGeom prst="rect">
            <a:avLst/>
          </a:prstGeom>
        </p:spPr>
        <p:txBody>
          <a:bodyPr anchor="b"/>
          <a:lstStyle>
            <a:lvl1pPr algn="l">
              <a:defRPr sz="1400" b="1"/>
            </a:lvl1pPr>
          </a:lstStyle>
          <a:p>
            <a:r>
              <a:rPr lang="en-US" noProof="0" smtClean="0"/>
              <a:t>Click to edit Master title style</a:t>
            </a:r>
            <a:endParaRPr lang="en-GB" noProof="0"/>
          </a:p>
        </p:txBody>
      </p:sp>
      <p:sp>
        <p:nvSpPr>
          <p:cNvPr id="3" name="Picture Placeholder 2"/>
          <p:cNvSpPr>
            <a:spLocks noGrp="1"/>
          </p:cNvSpPr>
          <p:nvPr>
            <p:ph type="pic" idx="1"/>
          </p:nvPr>
        </p:nvSpPr>
        <p:spPr>
          <a:xfrm>
            <a:off x="1601787" y="1666873"/>
            <a:ext cx="5932488" cy="3390901"/>
          </a:xfrm>
          <a:prstGeom prst="rect">
            <a:avLst/>
          </a:prstGeom>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dirty="0"/>
          </a:p>
        </p:txBody>
      </p:sp>
      <p:sp>
        <p:nvSpPr>
          <p:cNvPr id="4" name="Text Placeholder 3"/>
          <p:cNvSpPr>
            <a:spLocks noGrp="1"/>
          </p:cNvSpPr>
          <p:nvPr>
            <p:ph type="body" sz="half" idx="2"/>
          </p:nvPr>
        </p:nvSpPr>
        <p:spPr>
          <a:xfrm>
            <a:off x="1602000" y="5372100"/>
            <a:ext cx="5932800" cy="619126"/>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Tree>
    <p:extLst>
      <p:ext uri="{BB962C8B-B14F-4D97-AF65-F5344CB8AC3E}">
        <p14:creationId xmlns:p14="http://schemas.microsoft.com/office/powerpoint/2010/main" val="2231501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DG"/>
          <p:cNvSpPr txBox="1">
            <a:spLocks noChangeArrowheads="1"/>
          </p:cNvSpPr>
          <p:nvPr/>
        </p:nvSpPr>
        <p:spPr bwMode="auto">
          <a:xfrm>
            <a:off x="578164" y="335522"/>
            <a:ext cx="50165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800" noProof="0" dirty="0"/>
          </a:p>
        </p:txBody>
      </p:sp>
      <p:sp>
        <p:nvSpPr>
          <p:cNvPr id="32" name="Rectangle 6"/>
          <p:cNvSpPr>
            <a:spLocks noGrp="1" noChangeArrowheads="1"/>
          </p:cNvSpPr>
          <p:nvPr>
            <p:ph type="title"/>
          </p:nvPr>
        </p:nvSpPr>
        <p:spPr bwMode="auto">
          <a:xfrm>
            <a:off x="143086" y="161566"/>
            <a:ext cx="7174846" cy="427038"/>
          </a:xfrm>
          <a:prstGeom prst="rect">
            <a:avLst/>
          </a:prstGeom>
          <a:noFill/>
          <a:ln>
            <a:noFill/>
          </a:ln>
          <a:extLst/>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GB" dirty="0" smtClean="0"/>
          </a:p>
        </p:txBody>
      </p:sp>
      <p:sp>
        <p:nvSpPr>
          <p:cNvPr id="33" name="Rectangle 2"/>
          <p:cNvSpPr/>
          <p:nvPr/>
        </p:nvSpPr>
        <p:spPr>
          <a:xfrm>
            <a:off x="172800" y="864000"/>
            <a:ext cx="8748000" cy="533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it-IT" dirty="0">
              <a:solidFill>
                <a:schemeClr val="tx1"/>
              </a:solidFill>
            </a:endParaRPr>
          </a:p>
        </p:txBody>
      </p:sp>
      <p:pic>
        <p:nvPicPr>
          <p:cNvPr id="34" name="Picture 36" descr="PPT_Header01" hidden="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0" y="0"/>
            <a:ext cx="9144000" cy="12049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5" descr="PPT_Header02" hidden="1"/>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9144000" cy="12049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2" descr="signature" hidden="1"/>
          <p:cNvPicPr>
            <a:picLocks noChangeAspect="1" noChangeArrowheads="1"/>
          </p:cNvPicPr>
          <p:nvPr/>
        </p:nvPicPr>
        <p:blipFill>
          <a:blip r:embed="rId14" cstate="screen">
            <a:extLst>
              <a:ext uri="{28A0092B-C50C-407E-A947-70E740481C1C}">
                <a14:useLocalDpi xmlns:a14="http://schemas.microsoft.com/office/drawing/2010/main"/>
              </a:ext>
            </a:extLst>
          </a:blip>
          <a:srcRect t="-8163"/>
          <a:stretch>
            <a:fillRect/>
          </a:stretch>
        </p:blipFill>
        <p:spPr bwMode="auto">
          <a:xfrm>
            <a:off x="7705725" y="6391276"/>
            <a:ext cx="14382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Placeholder 36"/>
          <p:cNvSpPr>
            <a:spLocks noGrp="1"/>
          </p:cNvSpPr>
          <p:nvPr>
            <p:ph type="body" idx="1"/>
          </p:nvPr>
        </p:nvSpPr>
        <p:spPr>
          <a:xfrm>
            <a:off x="172800" y="864000"/>
            <a:ext cx="8748000" cy="5338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dirty="0"/>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Lst>
  <p:timing>
    <p:tnLst>
      <p:par>
        <p:cTn id="1" dur="indefinite" restart="never" nodeType="tmRoot"/>
      </p:par>
    </p:tnLst>
  </p:timing>
  <p:hf sldNum="0" hdr="0" dt="0"/>
  <p:txStyles>
    <p:titleStyle>
      <a:lvl1pPr algn="l" rtl="0" eaLnBrk="1" fontAlgn="base" hangingPunct="1">
        <a:spcBef>
          <a:spcPct val="0"/>
        </a:spcBef>
        <a:spcAft>
          <a:spcPct val="0"/>
        </a:spcAft>
        <a:defRPr lang="en-GB" sz="2200" b="0" dirty="0" smtClean="0">
          <a:solidFill>
            <a:srgbClr val="0070C0"/>
          </a:solidFill>
          <a:latin typeface="Verdana"/>
          <a:ea typeface="+mj-ea"/>
          <a:cs typeface="Verdana"/>
        </a:defRPr>
      </a:lvl1pPr>
      <a:lvl2pPr algn="l" rtl="0" eaLnBrk="1" fontAlgn="base" hangingPunct="1">
        <a:spcBef>
          <a:spcPct val="0"/>
        </a:spcBef>
        <a:spcAft>
          <a:spcPct val="0"/>
        </a:spcAft>
        <a:defRPr sz="2200" b="1">
          <a:solidFill>
            <a:schemeClr val="bg1"/>
          </a:solidFill>
          <a:latin typeface="Verdana" pitchFamily="34" charset="0"/>
        </a:defRPr>
      </a:lvl2pPr>
      <a:lvl3pPr algn="l" rtl="0" eaLnBrk="1" fontAlgn="base" hangingPunct="1">
        <a:spcBef>
          <a:spcPct val="0"/>
        </a:spcBef>
        <a:spcAft>
          <a:spcPct val="0"/>
        </a:spcAft>
        <a:defRPr sz="2200" b="1">
          <a:solidFill>
            <a:schemeClr val="bg1"/>
          </a:solidFill>
          <a:latin typeface="Verdana" pitchFamily="34" charset="0"/>
        </a:defRPr>
      </a:lvl3pPr>
      <a:lvl4pPr algn="l" rtl="0" eaLnBrk="1" fontAlgn="base" hangingPunct="1">
        <a:spcBef>
          <a:spcPct val="0"/>
        </a:spcBef>
        <a:spcAft>
          <a:spcPct val="0"/>
        </a:spcAft>
        <a:defRPr sz="2200" b="1">
          <a:solidFill>
            <a:schemeClr val="bg1"/>
          </a:solidFill>
          <a:latin typeface="Verdana" pitchFamily="34" charset="0"/>
        </a:defRPr>
      </a:lvl4pPr>
      <a:lvl5pPr algn="l" rtl="0" eaLnBrk="1" fontAlgn="base" hangingPunct="1">
        <a:spcBef>
          <a:spcPct val="0"/>
        </a:spcBef>
        <a:spcAft>
          <a:spcPct val="0"/>
        </a:spcAft>
        <a:defRPr sz="2200" b="1">
          <a:solidFill>
            <a:schemeClr val="bg1"/>
          </a:solidFill>
          <a:latin typeface="Verdana" pitchFamily="34" charset="0"/>
        </a:defRPr>
      </a:lvl5pPr>
      <a:lvl6pPr marL="457200" algn="l" rtl="0" eaLnBrk="1" fontAlgn="base" hangingPunct="1">
        <a:spcBef>
          <a:spcPct val="0"/>
        </a:spcBef>
        <a:spcAft>
          <a:spcPct val="0"/>
        </a:spcAft>
        <a:defRPr sz="2200" b="1">
          <a:solidFill>
            <a:schemeClr val="bg1"/>
          </a:solidFill>
          <a:latin typeface="Verdana" pitchFamily="34" charset="0"/>
        </a:defRPr>
      </a:lvl6pPr>
      <a:lvl7pPr marL="914400" algn="l" rtl="0" eaLnBrk="1" fontAlgn="base" hangingPunct="1">
        <a:spcBef>
          <a:spcPct val="0"/>
        </a:spcBef>
        <a:spcAft>
          <a:spcPct val="0"/>
        </a:spcAft>
        <a:defRPr sz="2200" b="1">
          <a:solidFill>
            <a:schemeClr val="bg1"/>
          </a:solidFill>
          <a:latin typeface="Verdana" pitchFamily="34" charset="0"/>
        </a:defRPr>
      </a:lvl7pPr>
      <a:lvl8pPr marL="1371600" algn="l" rtl="0" eaLnBrk="1" fontAlgn="base" hangingPunct="1">
        <a:spcBef>
          <a:spcPct val="0"/>
        </a:spcBef>
        <a:spcAft>
          <a:spcPct val="0"/>
        </a:spcAft>
        <a:defRPr sz="2200" b="1">
          <a:solidFill>
            <a:schemeClr val="bg1"/>
          </a:solidFill>
          <a:latin typeface="Verdana" pitchFamily="34" charset="0"/>
        </a:defRPr>
      </a:lvl8pPr>
      <a:lvl9pPr marL="1828800" algn="l" rtl="0" eaLnBrk="1" fontAlgn="base" hangingPunct="1">
        <a:spcBef>
          <a:spcPct val="0"/>
        </a:spcBef>
        <a:spcAft>
          <a:spcPct val="0"/>
        </a:spcAft>
        <a:defRPr sz="2200" b="1">
          <a:solidFill>
            <a:schemeClr val="bg1"/>
          </a:solidFill>
          <a:latin typeface="Verdana" pitchFamily="34" charset="0"/>
        </a:defRPr>
      </a:lvl9pPr>
    </p:titleStyle>
    <p:bodyStyle>
      <a:lvl1pPr marL="0" indent="-342900" algn="l" rtl="0" eaLnBrk="1" fontAlgn="base" hangingPunct="1">
        <a:lnSpc>
          <a:spcPct val="119000"/>
        </a:lnSpc>
        <a:spcBef>
          <a:spcPct val="20000"/>
        </a:spcBef>
        <a:spcAft>
          <a:spcPct val="0"/>
        </a:spcAft>
        <a:buClr>
          <a:schemeClr val="accent1"/>
        </a:buClr>
        <a:buFont typeface="Arial" pitchFamily="34" charset="0"/>
        <a:buNone/>
        <a:defRPr sz="1600">
          <a:solidFill>
            <a:schemeClr val="bg2"/>
          </a:solidFill>
          <a:latin typeface="+mn-lt"/>
          <a:ea typeface="+mn-ea"/>
          <a:cs typeface="+mn-cs"/>
        </a:defRPr>
      </a:lvl1pPr>
      <a:lvl2pPr marL="810000" indent="-419100" algn="l" rtl="0" eaLnBrk="1" fontAlgn="base" hangingPunct="1">
        <a:lnSpc>
          <a:spcPct val="119000"/>
        </a:lnSpc>
        <a:spcBef>
          <a:spcPct val="20000"/>
        </a:spcBef>
        <a:spcAft>
          <a:spcPct val="0"/>
        </a:spcAft>
        <a:buClr>
          <a:schemeClr val="accent1"/>
        </a:buClr>
        <a:buFont typeface="Arial" pitchFamily="34" charset="0"/>
        <a:buNone/>
        <a:defRPr sz="1600">
          <a:solidFill>
            <a:schemeClr val="bg2"/>
          </a:solidFill>
          <a:latin typeface="+mn-lt"/>
        </a:defRPr>
      </a:lvl2pPr>
      <a:lvl3pPr marL="1407600" indent="-419100" algn="l" rtl="0" eaLnBrk="1" fontAlgn="base" hangingPunct="1">
        <a:lnSpc>
          <a:spcPct val="119000"/>
        </a:lnSpc>
        <a:spcBef>
          <a:spcPct val="20000"/>
        </a:spcBef>
        <a:spcAft>
          <a:spcPct val="0"/>
        </a:spcAft>
        <a:buClr>
          <a:schemeClr val="accent1"/>
        </a:buClr>
        <a:buFont typeface="Verdana" pitchFamily="34" charset="0"/>
        <a:buNone/>
        <a:defRPr sz="1600">
          <a:solidFill>
            <a:schemeClr val="bg2"/>
          </a:solidFill>
          <a:latin typeface="+mn-lt"/>
        </a:defRPr>
      </a:lvl3pPr>
      <a:lvl4pPr marL="2005200" indent="-419100" algn="l" rtl="0" eaLnBrk="1" fontAlgn="base" hangingPunct="1">
        <a:lnSpc>
          <a:spcPct val="119000"/>
        </a:lnSpc>
        <a:spcBef>
          <a:spcPct val="20000"/>
        </a:spcBef>
        <a:spcAft>
          <a:spcPct val="0"/>
        </a:spcAft>
        <a:buClr>
          <a:schemeClr val="accent1"/>
        </a:buClr>
        <a:buFont typeface="Verdana" pitchFamily="34" charset="0"/>
        <a:buNone/>
        <a:defRPr sz="1600">
          <a:solidFill>
            <a:schemeClr val="bg2"/>
          </a:solidFill>
          <a:latin typeface="+mn-lt"/>
        </a:defRPr>
      </a:lvl4pPr>
      <a:lvl5pPr marL="2602800" indent="-419100" algn="l" rtl="0" eaLnBrk="1" fontAlgn="base" hangingPunct="1">
        <a:lnSpc>
          <a:spcPct val="119000"/>
        </a:lnSpc>
        <a:spcBef>
          <a:spcPct val="20000"/>
        </a:spcBef>
        <a:spcAft>
          <a:spcPct val="0"/>
        </a:spcAft>
        <a:buClr>
          <a:schemeClr val="accent1"/>
        </a:buClr>
        <a:buFont typeface="Verdana" pitchFamily="34" charset="0"/>
        <a:buNone/>
        <a:defRPr sz="1600">
          <a:solidFill>
            <a:schemeClr val="bg2"/>
          </a:solidFill>
          <a:latin typeface="+mn-lt"/>
        </a:defRPr>
      </a:lvl5pPr>
      <a:lvl6pPr marL="34798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hyperlink" Target="https://spatial-focus.n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nubip.edu.ua/en/node/1665"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13" Type="http://schemas.openxmlformats.org/officeDocument/2006/relationships/hyperlink" Target="http://www.embrapa.br/" TargetMode="External"/><Relationship Id="rId18" Type="http://schemas.openxmlformats.org/officeDocument/2006/relationships/image" Target="../media/image40.jpeg"/><Relationship Id="rId26" Type="http://schemas.openxmlformats.org/officeDocument/2006/relationships/image" Target="../media/image44.jpeg"/><Relationship Id="rId39" Type="http://schemas.openxmlformats.org/officeDocument/2006/relationships/hyperlink" Target="http://www.humboldt.org.co/humboldt/mostrarpagina.php" TargetMode="External"/><Relationship Id="rId21" Type="http://schemas.openxmlformats.org/officeDocument/2006/relationships/hyperlink" Target="http://www.imani.unal.edu.co/" TargetMode="External"/><Relationship Id="rId34" Type="http://schemas.openxmlformats.org/officeDocument/2006/relationships/image" Target="../media/image48.jpeg"/><Relationship Id="rId42" Type="http://schemas.openxmlformats.org/officeDocument/2006/relationships/image" Target="../media/image52.jpeg"/><Relationship Id="rId47" Type="http://schemas.openxmlformats.org/officeDocument/2006/relationships/hyperlink" Target="http://www.uabjb.edu.bo/uab/" TargetMode="External"/><Relationship Id="rId50" Type="http://schemas.openxmlformats.org/officeDocument/2006/relationships/image" Target="../media/image56.jpeg"/><Relationship Id="rId55" Type="http://schemas.openxmlformats.org/officeDocument/2006/relationships/image" Target="../media/image59.jpeg"/><Relationship Id="rId63" Type="http://schemas.openxmlformats.org/officeDocument/2006/relationships/image" Target="../media/image63.jpeg"/><Relationship Id="rId68" Type="http://schemas.openxmlformats.org/officeDocument/2006/relationships/hyperlink" Target="http://www.geog.leeds.ac.uk/" TargetMode="External"/><Relationship Id="rId7" Type="http://schemas.openxmlformats.org/officeDocument/2006/relationships/hyperlink" Target="http://www.ipam.org.br/web/index.php" TargetMode="External"/><Relationship Id="rId71" Type="http://schemas.openxmlformats.org/officeDocument/2006/relationships/image" Target="../media/image67.jpeg"/><Relationship Id="rId2" Type="http://schemas.openxmlformats.org/officeDocument/2006/relationships/notesSlide" Target="../notesSlides/notesSlide11.xml"/><Relationship Id="rId16" Type="http://schemas.openxmlformats.org/officeDocument/2006/relationships/image" Target="../media/image39.gif"/><Relationship Id="rId29" Type="http://schemas.openxmlformats.org/officeDocument/2006/relationships/hyperlink" Target="http://www.iiap.org.pe/" TargetMode="External"/><Relationship Id="rId11" Type="http://schemas.openxmlformats.org/officeDocument/2006/relationships/hyperlink" Target="http://www.ufac.br/" TargetMode="External"/><Relationship Id="rId24" Type="http://schemas.openxmlformats.org/officeDocument/2006/relationships/image" Target="../media/image43.jpeg"/><Relationship Id="rId32" Type="http://schemas.openxmlformats.org/officeDocument/2006/relationships/image" Target="../media/image47.jpeg"/><Relationship Id="rId37" Type="http://schemas.openxmlformats.org/officeDocument/2006/relationships/hyperlink" Target="http://www.jbmed.org/" TargetMode="External"/><Relationship Id="rId40" Type="http://schemas.openxmlformats.org/officeDocument/2006/relationships/image" Target="../media/image51.gif"/><Relationship Id="rId45" Type="http://schemas.openxmlformats.org/officeDocument/2006/relationships/hyperlink" Target="http://www.unemat.br/index.php" TargetMode="External"/><Relationship Id="rId53" Type="http://schemas.openxmlformats.org/officeDocument/2006/relationships/image" Target="../media/image58.jpeg"/><Relationship Id="rId58" Type="http://schemas.openxmlformats.org/officeDocument/2006/relationships/hyperlink" Target="http://www.amazonconservation.org/index.html" TargetMode="External"/><Relationship Id="rId66" Type="http://schemas.openxmlformats.org/officeDocument/2006/relationships/hyperlink" Target="http://www.ceh.ac.uk/" TargetMode="External"/><Relationship Id="rId74" Type="http://schemas.openxmlformats.org/officeDocument/2006/relationships/hyperlink" Target="http://www.duke.edu/web/ctc/" TargetMode="External"/><Relationship Id="rId5" Type="http://schemas.openxmlformats.org/officeDocument/2006/relationships/hyperlink" Target="http://www.inpa.gov.br/" TargetMode="External"/><Relationship Id="rId15" Type="http://schemas.openxmlformats.org/officeDocument/2006/relationships/hyperlink" Target="http://www.portal.ufpa.br/" TargetMode="External"/><Relationship Id="rId23" Type="http://schemas.openxmlformats.org/officeDocument/2006/relationships/hyperlink" Target="http://www.pucp.edu.pe/idea/" TargetMode="External"/><Relationship Id="rId28" Type="http://schemas.openxmlformats.org/officeDocument/2006/relationships/image" Target="../media/image45.jpeg"/><Relationship Id="rId36" Type="http://schemas.openxmlformats.org/officeDocument/2006/relationships/image" Target="../media/image49.jpeg"/><Relationship Id="rId49" Type="http://schemas.openxmlformats.org/officeDocument/2006/relationships/hyperlink" Target="http://www.museonoelkempff.org/sitio/index.html" TargetMode="External"/><Relationship Id="rId57" Type="http://schemas.openxmlformats.org/officeDocument/2006/relationships/image" Target="../media/image60.gif"/><Relationship Id="rId61" Type="http://schemas.openxmlformats.org/officeDocument/2006/relationships/image" Target="../media/image62.jpeg"/><Relationship Id="rId10" Type="http://schemas.openxmlformats.org/officeDocument/2006/relationships/image" Target="../media/image36.jpeg"/><Relationship Id="rId19" Type="http://schemas.openxmlformats.org/officeDocument/2006/relationships/hyperlink" Target="http://www.icn.unal.edu.co/" TargetMode="External"/><Relationship Id="rId31" Type="http://schemas.openxmlformats.org/officeDocument/2006/relationships/hyperlink" Target="http://www.ivic.ve/" TargetMode="External"/><Relationship Id="rId44" Type="http://schemas.openxmlformats.org/officeDocument/2006/relationships/image" Target="../media/image53.jpeg"/><Relationship Id="rId52" Type="http://schemas.openxmlformats.org/officeDocument/2006/relationships/hyperlink" Target="http://www.si.edu/" TargetMode="External"/><Relationship Id="rId60" Type="http://schemas.openxmlformats.org/officeDocument/2006/relationships/hyperlink" Target="http://www.mobot.org/" TargetMode="External"/><Relationship Id="rId65" Type="http://schemas.openxmlformats.org/officeDocument/2006/relationships/image" Target="../media/image64.gif"/><Relationship Id="rId73" Type="http://schemas.openxmlformats.org/officeDocument/2006/relationships/image" Target="../media/image68.gif"/><Relationship Id="rId4" Type="http://schemas.openxmlformats.org/officeDocument/2006/relationships/image" Target="../media/image33.jpeg"/><Relationship Id="rId9" Type="http://schemas.openxmlformats.org/officeDocument/2006/relationships/hyperlink" Target="http://lba.inpa.gov.br/" TargetMode="External"/><Relationship Id="rId14" Type="http://schemas.openxmlformats.org/officeDocument/2006/relationships/image" Target="../media/image38.jpeg"/><Relationship Id="rId22" Type="http://schemas.openxmlformats.org/officeDocument/2006/relationships/image" Target="../media/image42.jpeg"/><Relationship Id="rId27" Type="http://schemas.openxmlformats.org/officeDocument/2006/relationships/hyperlink" Target="http://www.unsaac.edu.pe/" TargetMode="External"/><Relationship Id="rId30" Type="http://schemas.openxmlformats.org/officeDocument/2006/relationships/image" Target="../media/image46.jpeg"/><Relationship Id="rId35" Type="http://schemas.openxmlformats.org/officeDocument/2006/relationships/hyperlink" Target="http://www.lamolina.edu.pe/portada/" TargetMode="External"/><Relationship Id="rId43" Type="http://schemas.openxmlformats.org/officeDocument/2006/relationships/hyperlink" Target="http://www.forestry.gov.gy/" TargetMode="External"/><Relationship Id="rId48" Type="http://schemas.openxmlformats.org/officeDocument/2006/relationships/image" Target="../media/image55.jpeg"/><Relationship Id="rId56" Type="http://schemas.openxmlformats.org/officeDocument/2006/relationships/hyperlink" Target="http://www.conservation.org/Pages/default.aspx" TargetMode="External"/><Relationship Id="rId64" Type="http://schemas.openxmlformats.org/officeDocument/2006/relationships/hyperlink" Target="http://www.bio.uu.nl/" TargetMode="External"/><Relationship Id="rId69" Type="http://schemas.openxmlformats.org/officeDocument/2006/relationships/image" Target="../media/image66.jpeg"/><Relationship Id="rId8" Type="http://schemas.openxmlformats.org/officeDocument/2006/relationships/image" Target="../media/image35.jpeg"/><Relationship Id="rId51" Type="http://schemas.openxmlformats.org/officeDocument/2006/relationships/image" Target="../media/image57.jpeg"/><Relationship Id="rId72" Type="http://schemas.openxmlformats.org/officeDocument/2006/relationships/hyperlink" Target="http://www.geos.ed.ac.uk/" TargetMode="External"/><Relationship Id="rId3" Type="http://schemas.openxmlformats.org/officeDocument/2006/relationships/hyperlink" Target="http://www.museu-goeldi.br/" TargetMode="External"/><Relationship Id="rId12" Type="http://schemas.openxmlformats.org/officeDocument/2006/relationships/image" Target="../media/image37.jpeg"/><Relationship Id="rId17" Type="http://schemas.openxmlformats.org/officeDocument/2006/relationships/hyperlink" Target="http://www.cifor.cgiar.org/rola" TargetMode="External"/><Relationship Id="rId25" Type="http://schemas.openxmlformats.org/officeDocument/2006/relationships/hyperlink" Target="http://www.jbmperu.org/" TargetMode="External"/><Relationship Id="rId33" Type="http://schemas.openxmlformats.org/officeDocument/2006/relationships/hyperlink" Target="http://www.ula.ve/" TargetMode="External"/><Relationship Id="rId38" Type="http://schemas.openxmlformats.org/officeDocument/2006/relationships/image" Target="../media/image50.jpeg"/><Relationship Id="rId46" Type="http://schemas.openxmlformats.org/officeDocument/2006/relationships/image" Target="../media/image54.jpeg"/><Relationship Id="rId59" Type="http://schemas.openxmlformats.org/officeDocument/2006/relationships/image" Target="../media/image61.jpeg"/><Relationship Id="rId67" Type="http://schemas.openxmlformats.org/officeDocument/2006/relationships/image" Target="../media/image65.jpeg"/><Relationship Id="rId20" Type="http://schemas.openxmlformats.org/officeDocument/2006/relationships/image" Target="../media/image41.jpeg"/><Relationship Id="rId41" Type="http://schemas.openxmlformats.org/officeDocument/2006/relationships/hyperlink" Target="http://www.iwokrama.org/wp/" TargetMode="External"/><Relationship Id="rId54" Type="http://schemas.openxmlformats.org/officeDocument/2006/relationships/hyperlink" Target="http://www.nyu.edu/" TargetMode="External"/><Relationship Id="rId62" Type="http://schemas.openxmlformats.org/officeDocument/2006/relationships/hyperlink" Target="http://www.edb.ups-tlse.fr/" TargetMode="External"/><Relationship Id="rId70" Type="http://schemas.openxmlformats.org/officeDocument/2006/relationships/hyperlink" Target="http://www.ouce.ox.ac.uk/" TargetMode="External"/><Relationship Id="rId75"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34.jpeg"/></Relationships>
</file>

<file path=ppt/slides/_rels/slide17.xml.rels><?xml version="1.0" encoding="UTF-8" standalone="yes"?>
<Relationships xmlns="http://schemas.openxmlformats.org/package/2006/relationships"><Relationship Id="rId8" Type="http://schemas.openxmlformats.org/officeDocument/2006/relationships/image" Target="../media/image75.tiff"/><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tiff"/><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73.png"/><Relationship Id="rId11" Type="http://schemas.openxmlformats.org/officeDocument/2006/relationships/image" Target="../media/image78.tiff"/><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tif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15.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88.png"/><Relationship Id="rId18" Type="http://schemas.openxmlformats.org/officeDocument/2006/relationships/image" Target="../media/image90.png"/><Relationship Id="rId3" Type="http://schemas.openxmlformats.org/officeDocument/2006/relationships/image" Target="../media/image84.jpeg"/><Relationship Id="rId21" Type="http://schemas.openxmlformats.org/officeDocument/2006/relationships/image" Target="../media/image92.gif"/><Relationship Id="rId7" Type="http://schemas.openxmlformats.org/officeDocument/2006/relationships/image" Target="../media/image7.png"/><Relationship Id="rId12" Type="http://schemas.openxmlformats.org/officeDocument/2006/relationships/image" Target="../media/image87.png"/><Relationship Id="rId17" Type="http://schemas.openxmlformats.org/officeDocument/2006/relationships/image" Target="../media/image23.jpeg"/><Relationship Id="rId25" Type="http://schemas.openxmlformats.org/officeDocument/2006/relationships/image" Target="../media/image93.png"/><Relationship Id="rId2" Type="http://schemas.openxmlformats.org/officeDocument/2006/relationships/notesSlide" Target="../notesSlides/notesSlide16.xml"/><Relationship Id="rId16" Type="http://schemas.openxmlformats.org/officeDocument/2006/relationships/image" Target="../media/image11.png"/><Relationship Id="rId20" Type="http://schemas.openxmlformats.org/officeDocument/2006/relationships/hyperlink" Target="http://www.ibles.pl/" TargetMode="Externa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0.png"/><Relationship Id="rId24" Type="http://schemas.openxmlformats.org/officeDocument/2006/relationships/hyperlink" Target="http://ib.komisc.ru/en/" TargetMode="External"/><Relationship Id="rId5" Type="http://schemas.openxmlformats.org/officeDocument/2006/relationships/image" Target="../media/image86.png"/><Relationship Id="rId15" Type="http://schemas.openxmlformats.org/officeDocument/2006/relationships/image" Target="../media/image89.jpeg"/><Relationship Id="rId23" Type="http://schemas.openxmlformats.org/officeDocument/2006/relationships/image" Target="../media/image21.png"/><Relationship Id="rId10" Type="http://schemas.openxmlformats.org/officeDocument/2006/relationships/hyperlink" Target="https://spatial-focus.net/" TargetMode="External"/><Relationship Id="rId19"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png"/><Relationship Id="rId14" Type="http://schemas.openxmlformats.org/officeDocument/2006/relationships/hyperlink" Target="http://tmfo.org/" TargetMode="External"/><Relationship Id="rId22" Type="http://schemas.openxmlformats.org/officeDocument/2006/relationships/hyperlink" Target="http://mgul.ac.ru/e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forest-observation-system.net/Content/Images/sites/LNL-07.jpg"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hyperlink" Target="http://www.mgul.ac.ru/eng/"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hyperlink" Target="http://forest.akadem.ru/PerSyst/"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hyperlink" Target="http://forest-observation-system.net/Content/Images/sites/rk-10.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3" name="Rectangle 19"/>
          <p:cNvSpPr>
            <a:spLocks noGrp="1" noChangeArrowheads="1"/>
          </p:cNvSpPr>
          <p:nvPr>
            <p:ph type="ctrTitle"/>
          </p:nvPr>
        </p:nvSpPr>
        <p:spPr>
          <a:xfrm>
            <a:off x="612774" y="1133607"/>
            <a:ext cx="7972425" cy="1569660"/>
          </a:xfrm>
        </p:spPr>
        <p:txBody>
          <a:bodyPr/>
          <a:lstStyle/>
          <a:p>
            <a:r>
              <a:rPr lang="en-US" b="1" dirty="0" smtClean="0">
                <a:solidFill>
                  <a:schemeClr val="accent1"/>
                </a:solidFill>
              </a:rPr>
              <a:t>The 4</a:t>
            </a:r>
            <a:r>
              <a:rPr lang="en-US" b="1" baseline="30000" dirty="0" smtClean="0">
                <a:solidFill>
                  <a:schemeClr val="accent1"/>
                </a:solidFill>
              </a:rPr>
              <a:t>th</a:t>
            </a:r>
            <a:r>
              <a:rPr lang="en-US" b="1" dirty="0" smtClean="0">
                <a:solidFill>
                  <a:schemeClr val="accent1"/>
                </a:solidFill>
              </a:rPr>
              <a:t> Mission – </a:t>
            </a:r>
            <a:br>
              <a:rPr lang="en-US" b="1" dirty="0" smtClean="0">
                <a:solidFill>
                  <a:schemeClr val="accent1"/>
                </a:solidFill>
              </a:rPr>
            </a:br>
            <a:r>
              <a:rPr lang="en-US" b="1" dirty="0" smtClean="0">
                <a:solidFill>
                  <a:schemeClr val="accent1"/>
                </a:solidFill>
              </a:rPr>
              <a:t>The need for a global plot based biomass reference</a:t>
            </a:r>
            <a:endParaRPr lang="en-GB" b="1" dirty="0">
              <a:solidFill>
                <a:schemeClr val="accent1"/>
              </a:solidFill>
            </a:endParaRPr>
          </a:p>
        </p:txBody>
      </p:sp>
      <p:sp>
        <p:nvSpPr>
          <p:cNvPr id="57368" name="Text Box 24"/>
          <p:cNvSpPr txBox="1">
            <a:spLocks noChangeArrowheads="1"/>
          </p:cNvSpPr>
          <p:nvPr/>
        </p:nvSpPr>
        <p:spPr bwMode="auto">
          <a:xfrm>
            <a:off x="615600" y="3081866"/>
            <a:ext cx="6456639" cy="1338828"/>
          </a:xfrm>
          <a:prstGeom prst="rect">
            <a:avLst/>
          </a:prstGeom>
          <a:solidFill>
            <a:schemeClr val="bg1"/>
          </a:solidFill>
          <a:ln>
            <a:noFill/>
          </a:ln>
          <a:effectLst/>
          <a:extLst/>
        </p:spPr>
        <p:txBody>
          <a:bodyPr wrap="none">
            <a:spAutoFit/>
          </a:bodyPr>
          <a:lstStyle/>
          <a:p>
            <a:pPr>
              <a:lnSpc>
                <a:spcPct val="150000"/>
              </a:lnSpc>
              <a:spcBef>
                <a:spcPts val="0"/>
              </a:spcBef>
            </a:pPr>
            <a:r>
              <a:rPr lang="en-GB" dirty="0" smtClean="0">
                <a:solidFill>
                  <a:schemeClr val="accent1"/>
                </a:solidFill>
              </a:rPr>
              <a:t>Dmitry </a:t>
            </a:r>
            <a:r>
              <a:rPr lang="en-GB" dirty="0" err="1" smtClean="0">
                <a:solidFill>
                  <a:schemeClr val="accent1"/>
                </a:solidFill>
              </a:rPr>
              <a:t>Schepaschenko</a:t>
            </a:r>
            <a:endParaRPr lang="en-GB" dirty="0" smtClean="0">
              <a:solidFill>
                <a:schemeClr val="accent1"/>
              </a:solidFill>
            </a:endParaRPr>
          </a:p>
          <a:p>
            <a:pPr>
              <a:lnSpc>
                <a:spcPct val="150000"/>
              </a:lnSpc>
              <a:spcBef>
                <a:spcPts val="0"/>
              </a:spcBef>
            </a:pPr>
            <a:r>
              <a:rPr lang="en-GB" dirty="0" smtClean="0">
                <a:solidFill>
                  <a:schemeClr val="accent1"/>
                </a:solidFill>
              </a:rPr>
              <a:t>J</a:t>
            </a:r>
            <a:r>
              <a:rPr lang="en-GB" dirty="0">
                <a:solidFill>
                  <a:schemeClr val="accent1"/>
                </a:solidFill>
              </a:rPr>
              <a:t>. </a:t>
            </a:r>
            <a:r>
              <a:rPr lang="en-GB" dirty="0" err="1">
                <a:solidFill>
                  <a:schemeClr val="accent1"/>
                </a:solidFill>
              </a:rPr>
              <a:t>Chave</a:t>
            </a:r>
            <a:r>
              <a:rPr lang="en-GB" dirty="0">
                <a:solidFill>
                  <a:schemeClr val="accent1"/>
                </a:solidFill>
              </a:rPr>
              <a:t>, S. Davies, R. </a:t>
            </a:r>
            <a:r>
              <a:rPr lang="en-GB" dirty="0" err="1">
                <a:solidFill>
                  <a:schemeClr val="accent1"/>
                </a:solidFill>
              </a:rPr>
              <a:t>Dubayah</a:t>
            </a:r>
            <a:r>
              <a:rPr lang="en-GB" dirty="0">
                <a:solidFill>
                  <a:schemeClr val="accent1"/>
                </a:solidFill>
              </a:rPr>
              <a:t>, </a:t>
            </a:r>
            <a:r>
              <a:rPr lang="en-GB" dirty="0" smtClean="0">
                <a:solidFill>
                  <a:schemeClr val="accent1"/>
                </a:solidFill>
              </a:rPr>
              <a:t>T</a:t>
            </a:r>
            <a:r>
              <a:rPr lang="en-GB" dirty="0">
                <a:solidFill>
                  <a:schemeClr val="accent1"/>
                </a:solidFill>
              </a:rPr>
              <a:t>. </a:t>
            </a:r>
            <a:r>
              <a:rPr lang="en-GB" dirty="0" err="1">
                <a:solidFill>
                  <a:schemeClr val="accent1"/>
                </a:solidFill>
              </a:rPr>
              <a:t>LeToan</a:t>
            </a:r>
            <a:r>
              <a:rPr lang="en-GB" dirty="0">
                <a:solidFill>
                  <a:schemeClr val="accent1"/>
                </a:solidFill>
              </a:rPr>
              <a:t>, S. Lewis, </a:t>
            </a:r>
            <a:endParaRPr lang="en-GB" dirty="0" smtClean="0">
              <a:solidFill>
                <a:schemeClr val="accent1"/>
              </a:solidFill>
            </a:endParaRPr>
          </a:p>
          <a:p>
            <a:pPr>
              <a:lnSpc>
                <a:spcPct val="150000"/>
              </a:lnSpc>
              <a:spcBef>
                <a:spcPts val="0"/>
              </a:spcBef>
            </a:pPr>
            <a:r>
              <a:rPr lang="en-GB" dirty="0" smtClean="0">
                <a:solidFill>
                  <a:schemeClr val="accent1"/>
                </a:solidFill>
              </a:rPr>
              <a:t>O</a:t>
            </a:r>
            <a:r>
              <a:rPr lang="en-GB" dirty="0">
                <a:solidFill>
                  <a:schemeClr val="accent1"/>
                </a:solidFill>
              </a:rPr>
              <a:t>. Phillips, S. </a:t>
            </a:r>
            <a:r>
              <a:rPr lang="en-GB" dirty="0" err="1">
                <a:solidFill>
                  <a:schemeClr val="accent1"/>
                </a:solidFill>
              </a:rPr>
              <a:t>Quegan</a:t>
            </a:r>
            <a:r>
              <a:rPr lang="en-GB" dirty="0">
                <a:solidFill>
                  <a:schemeClr val="accent1"/>
                </a:solidFill>
              </a:rPr>
              <a:t>, S. Saatchi, K. Scipal</a:t>
            </a:r>
          </a:p>
        </p:txBody>
      </p:sp>
      <p:sp>
        <p:nvSpPr>
          <p:cNvPr id="4" name="Text Box 25"/>
          <p:cNvSpPr txBox="1">
            <a:spLocks noChangeArrowheads="1"/>
          </p:cNvSpPr>
          <p:nvPr/>
        </p:nvSpPr>
        <p:spPr bwMode="auto">
          <a:xfrm>
            <a:off x="615600" y="4723963"/>
            <a:ext cx="1572866" cy="369332"/>
          </a:xfrm>
          <a:prstGeom prst="rect">
            <a:avLst/>
          </a:prstGeom>
          <a:solidFill>
            <a:schemeClr val="bg1"/>
          </a:solidFill>
          <a:ln>
            <a:noFill/>
          </a:ln>
          <a:effectLst/>
          <a:extLst/>
        </p:spPr>
        <p:txBody>
          <a:bodyPr wrap="none">
            <a:spAutoFit/>
          </a:bodyPr>
          <a:lstStyle/>
          <a:p>
            <a:pPr>
              <a:spcBef>
                <a:spcPts val="0"/>
              </a:spcBef>
            </a:pPr>
            <a:r>
              <a:rPr lang="en-GB" dirty="0" smtClean="0">
                <a:solidFill>
                  <a:schemeClr val="accent1"/>
                </a:solidFill>
              </a:rPr>
              <a:t>31/10/2016</a:t>
            </a:r>
            <a:endParaRPr lang="en-GB" dirty="0">
              <a:solidFill>
                <a:schemeClr val="accent1"/>
              </a:solidFill>
            </a:endParaRP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104" y="5948399"/>
            <a:ext cx="3682596" cy="613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7026" y="5543172"/>
            <a:ext cx="919163" cy="915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0959" y="5373909"/>
            <a:ext cx="996295" cy="1084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p:nvPr/>
        </p:nvPicPr>
        <p:blipFill>
          <a:blip r:embed="rId6"/>
          <a:stretch>
            <a:fillRect/>
          </a:stretch>
        </p:blipFill>
        <p:spPr>
          <a:xfrm>
            <a:off x="1613396" y="5343823"/>
            <a:ext cx="2076450" cy="517706"/>
          </a:xfrm>
          <a:prstGeom prst="rect">
            <a:avLst/>
          </a:prstGeom>
        </p:spPr>
      </p:pic>
      <p:pic>
        <p:nvPicPr>
          <p:cNvPr id="9" name="Picture 8" descr="https://spatial-focus.net/Content/image/logoweb50@2x.png">
            <a:hlinkClick r:id="rId7"/>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79639" y="5584123"/>
            <a:ext cx="1753245" cy="333693"/>
          </a:xfrm>
          <a:prstGeom prst="rect">
            <a:avLst/>
          </a:prstGeom>
          <a:noFill/>
          <a:ln>
            <a:noFill/>
          </a:ln>
        </p:spPr>
      </p:pic>
      <p:pic>
        <p:nvPicPr>
          <p:cNvPr id="1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296" y="5948399"/>
            <a:ext cx="2050117" cy="785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782" y="68455"/>
            <a:ext cx="1139985" cy="488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forest-observation-system.net/Content/Images/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94879" y="157489"/>
            <a:ext cx="976118" cy="9761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24" y="77860"/>
            <a:ext cx="8509463" cy="1077218"/>
          </a:xfrm>
        </p:spPr>
        <p:txBody>
          <a:bodyPr/>
          <a:lstStyle/>
          <a:p>
            <a:r>
              <a:rPr lang="en-US" sz="3200" dirty="0"/>
              <a:t>Long term (since 1956) study of </a:t>
            </a:r>
            <a:r>
              <a:rPr lang="en-US" sz="3200" dirty="0" smtClean="0"/>
              <a:t>forest stand </a:t>
            </a:r>
            <a:r>
              <a:rPr lang="en-US" sz="3200" dirty="0"/>
              <a:t>dynamics by Kyiv, Ukraine</a:t>
            </a:r>
          </a:p>
        </p:txBody>
      </p:sp>
      <p:pic>
        <p:nvPicPr>
          <p:cNvPr id="8" name="Content Placeholder 7"/>
          <p:cNvPicPr>
            <a:picLocks noGrp="1" noChangeAspect="1"/>
          </p:cNvPicPr>
          <p:nvPr>
            <p:ph idx="1"/>
          </p:nvPr>
        </p:nvPicPr>
        <p:blipFill>
          <a:blip r:embed="rId2"/>
          <a:stretch>
            <a:fillRect/>
          </a:stretch>
        </p:blipFill>
        <p:spPr>
          <a:xfrm>
            <a:off x="715586" y="1272391"/>
            <a:ext cx="7124147" cy="5338763"/>
          </a:xfrm>
          <a:prstGeom prst="rect">
            <a:avLst/>
          </a:prstGeom>
        </p:spPr>
      </p:pic>
      <p:pic>
        <p:nvPicPr>
          <p:cNvPr id="6" name="Picture 5" descr="http://nubip.edu.ua/sites/all/themes/nauu/images/redesign2/nubi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86" y="2216676"/>
            <a:ext cx="3141548" cy="7088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a:xfrm>
            <a:off x="5132568" y="2463499"/>
            <a:ext cx="2800809" cy="3623053"/>
          </a:xfrm>
          <a:prstGeom prst="wedgeRectCallout">
            <a:avLst>
              <a:gd name="adj1" fmla="val -76476"/>
              <a:gd name="adj2" fmla="val 3019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b="1" dirty="0" err="1">
                <a:solidFill>
                  <a:schemeClr val="tx1"/>
                </a:solidFill>
              </a:rPr>
              <a:t>PlotCode</a:t>
            </a:r>
            <a:r>
              <a:rPr lang="en-US" sz="1400" b="1" dirty="0">
                <a:solidFill>
                  <a:schemeClr val="tx1"/>
                </a:solidFill>
              </a:rPr>
              <a:t>:</a:t>
            </a:r>
            <a:r>
              <a:rPr lang="en-US" sz="1400" dirty="0">
                <a:solidFill>
                  <a:schemeClr val="tx1"/>
                </a:solidFill>
              </a:rPr>
              <a:t> UK-53 (1)</a:t>
            </a:r>
            <a:br>
              <a:rPr lang="en-US" sz="1400" dirty="0">
                <a:solidFill>
                  <a:schemeClr val="tx1"/>
                </a:solidFill>
              </a:rPr>
            </a:br>
            <a:r>
              <a:rPr lang="en-US" sz="1400" b="1" dirty="0" err="1">
                <a:solidFill>
                  <a:schemeClr val="tx1"/>
                </a:solidFill>
              </a:rPr>
              <a:t>CountryName</a:t>
            </a:r>
            <a:r>
              <a:rPr lang="en-US" sz="1400" b="1" dirty="0">
                <a:solidFill>
                  <a:schemeClr val="tx1"/>
                </a:solidFill>
              </a:rPr>
              <a:t>:</a:t>
            </a:r>
            <a:r>
              <a:rPr lang="en-US" sz="1400" dirty="0">
                <a:solidFill>
                  <a:schemeClr val="tx1"/>
                </a:solidFill>
              </a:rPr>
              <a:t> Ukraine</a:t>
            </a:r>
            <a:br>
              <a:rPr lang="en-US" sz="1400" dirty="0">
                <a:solidFill>
                  <a:schemeClr val="tx1"/>
                </a:solidFill>
              </a:rPr>
            </a:br>
            <a:r>
              <a:rPr lang="en-US" sz="1400" b="1" dirty="0" err="1">
                <a:solidFill>
                  <a:schemeClr val="tx1"/>
                </a:solidFill>
              </a:rPr>
              <a:t>PlotArea</a:t>
            </a:r>
            <a:r>
              <a:rPr lang="en-US" sz="1400" b="1" dirty="0">
                <a:solidFill>
                  <a:schemeClr val="tx1"/>
                </a:solidFill>
              </a:rPr>
              <a:t>:</a:t>
            </a:r>
            <a:r>
              <a:rPr lang="en-US" sz="1400" dirty="0">
                <a:solidFill>
                  <a:schemeClr val="tx1"/>
                </a:solidFill>
              </a:rPr>
              <a:t> 1.2 ha</a:t>
            </a:r>
            <a:br>
              <a:rPr lang="en-US" sz="1400" dirty="0">
                <a:solidFill>
                  <a:schemeClr val="tx1"/>
                </a:solidFill>
              </a:rPr>
            </a:br>
            <a:r>
              <a:rPr lang="en-US" sz="1400" b="1" dirty="0">
                <a:solidFill>
                  <a:schemeClr val="tx1"/>
                </a:solidFill>
              </a:rPr>
              <a:t>Network:</a:t>
            </a:r>
            <a:r>
              <a:rPr lang="en-US" sz="1400" dirty="0">
                <a:solidFill>
                  <a:schemeClr val="tx1"/>
                </a:solidFill>
              </a:rPr>
              <a:t> IIASA/NULESU</a:t>
            </a:r>
            <a:br>
              <a:rPr lang="en-US" sz="1400" dirty="0">
                <a:solidFill>
                  <a:schemeClr val="tx1"/>
                </a:solidFill>
              </a:rPr>
            </a:br>
            <a:r>
              <a:rPr lang="en-US" sz="1400" b="1" dirty="0">
                <a:solidFill>
                  <a:schemeClr val="tx1"/>
                </a:solidFill>
              </a:rPr>
              <a:t>Link:</a:t>
            </a:r>
            <a:r>
              <a:rPr lang="en-US" sz="1400" dirty="0">
                <a:solidFill>
                  <a:schemeClr val="tx1"/>
                </a:solidFill>
              </a:rPr>
              <a:t> </a:t>
            </a:r>
            <a:r>
              <a:rPr lang="en-US" sz="1400" dirty="0">
                <a:solidFill>
                  <a:schemeClr val="tx1"/>
                </a:solidFill>
                <a:hlinkClick r:id="rId4"/>
              </a:rPr>
              <a:t>http://nubip.edu.ua/en/node/1665</a:t>
            </a:r>
            <a:r>
              <a:rPr lang="en-US" sz="1400" dirty="0">
                <a:solidFill>
                  <a:schemeClr val="tx1"/>
                </a:solidFill>
              </a:rPr>
              <a:t/>
            </a:r>
            <a:br>
              <a:rPr lang="en-US" sz="1400" dirty="0">
                <a:solidFill>
                  <a:schemeClr val="tx1"/>
                </a:solidFill>
              </a:rPr>
            </a:br>
            <a:r>
              <a:rPr lang="en-US" sz="1400" b="1" dirty="0">
                <a:solidFill>
                  <a:schemeClr val="tx1"/>
                </a:solidFill>
              </a:rPr>
              <a:t>PI:</a:t>
            </a:r>
            <a:r>
              <a:rPr lang="en-US" sz="1400" dirty="0">
                <a:solidFill>
                  <a:schemeClr val="tx1"/>
                </a:solidFill>
              </a:rPr>
              <a:t> P.I. </a:t>
            </a:r>
            <a:r>
              <a:rPr lang="en-US" sz="1400" dirty="0" err="1">
                <a:solidFill>
                  <a:schemeClr val="tx1"/>
                </a:solidFill>
              </a:rPr>
              <a:t>Lakyda</a:t>
            </a:r>
            <a:r>
              <a:rPr lang="en-US" sz="1400" dirty="0">
                <a:solidFill>
                  <a:schemeClr val="tx1"/>
                </a:solidFill>
              </a:rPr>
              <a:t>, O. </a:t>
            </a:r>
            <a:r>
              <a:rPr lang="en-US" sz="1400" dirty="0" err="1">
                <a:solidFill>
                  <a:schemeClr val="tx1"/>
                </a:solidFill>
              </a:rPr>
              <a:t>Morozyuk</a:t>
            </a:r>
            <a:r>
              <a:rPr lang="en-US" sz="1400" dirty="0">
                <a:solidFill>
                  <a:schemeClr val="tx1"/>
                </a:solidFill>
              </a:rPr>
              <a:t> </a:t>
            </a:r>
            <a:br>
              <a:rPr lang="en-US" sz="1400" dirty="0">
                <a:solidFill>
                  <a:schemeClr val="tx1"/>
                </a:solidFill>
              </a:rPr>
            </a:br>
            <a:r>
              <a:rPr lang="en-US" sz="1400" b="1" dirty="0">
                <a:solidFill>
                  <a:schemeClr val="tx1"/>
                </a:solidFill>
              </a:rPr>
              <a:t>Year:</a:t>
            </a:r>
            <a:r>
              <a:rPr lang="en-US" sz="1400" dirty="0">
                <a:solidFill>
                  <a:schemeClr val="tx1"/>
                </a:solidFill>
              </a:rPr>
              <a:t> 2015</a:t>
            </a:r>
            <a:br>
              <a:rPr lang="en-US" sz="1400" dirty="0">
                <a:solidFill>
                  <a:schemeClr val="tx1"/>
                </a:solidFill>
              </a:rPr>
            </a:br>
            <a:endParaRPr lang="en-US" sz="1400" dirty="0">
              <a:solidFill>
                <a:schemeClr val="tx1"/>
              </a:solidFill>
            </a:endParaRPr>
          </a:p>
          <a:p>
            <a:r>
              <a:rPr lang="en-US" sz="1400" b="1" dirty="0">
                <a:solidFill>
                  <a:schemeClr val="tx1"/>
                </a:solidFill>
              </a:rPr>
              <a:t>H Average:</a:t>
            </a:r>
            <a:r>
              <a:rPr lang="en-US" sz="1400" dirty="0">
                <a:solidFill>
                  <a:schemeClr val="tx1"/>
                </a:solidFill>
              </a:rPr>
              <a:t> 41 m</a:t>
            </a:r>
            <a:br>
              <a:rPr lang="en-US" sz="1400" dirty="0">
                <a:solidFill>
                  <a:schemeClr val="tx1"/>
                </a:solidFill>
              </a:rPr>
            </a:br>
            <a:r>
              <a:rPr lang="en-US" sz="1400" b="1" dirty="0">
                <a:solidFill>
                  <a:schemeClr val="tx1"/>
                </a:solidFill>
              </a:rPr>
              <a:t>H Max:</a:t>
            </a:r>
            <a:r>
              <a:rPr lang="en-US" sz="1400" dirty="0">
                <a:solidFill>
                  <a:schemeClr val="tx1"/>
                </a:solidFill>
              </a:rPr>
              <a:t> 45 m</a:t>
            </a:r>
            <a:br>
              <a:rPr lang="en-US" sz="1400" dirty="0">
                <a:solidFill>
                  <a:schemeClr val="tx1"/>
                </a:solidFill>
              </a:rPr>
            </a:br>
            <a:r>
              <a:rPr lang="en-US" sz="1400" b="1" dirty="0">
                <a:solidFill>
                  <a:schemeClr val="tx1"/>
                </a:solidFill>
              </a:rPr>
              <a:t>AGB Local HD:</a:t>
            </a:r>
            <a:r>
              <a:rPr lang="en-US" sz="1400" dirty="0">
                <a:solidFill>
                  <a:schemeClr val="tx1"/>
                </a:solidFill>
              </a:rPr>
              <a:t> 273 t/ha</a:t>
            </a:r>
            <a:br>
              <a:rPr lang="en-US" sz="1400" dirty="0">
                <a:solidFill>
                  <a:schemeClr val="tx1"/>
                </a:solidFill>
              </a:rPr>
            </a:br>
            <a:endParaRPr lang="en-US" sz="1400" dirty="0">
              <a:solidFill>
                <a:schemeClr val="tx1"/>
              </a:solidFill>
            </a:endParaRPr>
          </a:p>
          <a:p>
            <a:r>
              <a:rPr lang="en-US" sz="1400" b="1" dirty="0">
                <a:solidFill>
                  <a:schemeClr val="tx1"/>
                </a:solidFill>
              </a:rPr>
              <a:t>Taxonomic Identification</a:t>
            </a:r>
            <a:r>
              <a:rPr lang="en-US" sz="1400" dirty="0">
                <a:solidFill>
                  <a:schemeClr val="tx1"/>
                </a:solidFill>
              </a:rPr>
              <a:t/>
            </a:r>
            <a:br>
              <a:rPr lang="en-US" sz="1400" dirty="0">
                <a:solidFill>
                  <a:schemeClr val="tx1"/>
                </a:solidFill>
              </a:rPr>
            </a:br>
            <a:r>
              <a:rPr lang="en-US" sz="1400" dirty="0">
                <a:solidFill>
                  <a:schemeClr val="tx1"/>
                </a:solidFill>
              </a:rPr>
              <a:t>0 (100 %) - </a:t>
            </a:r>
            <a:r>
              <a:rPr lang="en-US" sz="1400" dirty="0" err="1">
                <a:solidFill>
                  <a:schemeClr val="tx1"/>
                </a:solidFill>
              </a:rPr>
              <a:t>Pinus</a:t>
            </a:r>
            <a:r>
              <a:rPr lang="en-US" sz="1400" dirty="0">
                <a:solidFill>
                  <a:schemeClr val="tx1"/>
                </a:solidFill>
              </a:rPr>
              <a:t> </a:t>
            </a:r>
            <a:r>
              <a:rPr lang="en-US" sz="1400" dirty="0" err="1">
                <a:solidFill>
                  <a:schemeClr val="tx1"/>
                </a:solidFill>
              </a:rPr>
              <a:t>sylvestris</a:t>
            </a:r>
            <a:endParaRPr lang="en-US" sz="1400" dirty="0">
              <a:solidFill>
                <a:schemeClr val="tx1"/>
              </a:solidFill>
            </a:endParaRPr>
          </a:p>
        </p:txBody>
      </p:sp>
      <p:sp>
        <p:nvSpPr>
          <p:cNvPr id="5" name="Rounded Rectangle 4"/>
          <p:cNvSpPr/>
          <p:nvPr/>
        </p:nvSpPr>
        <p:spPr bwMode="auto">
          <a:xfrm>
            <a:off x="1" y="2257424"/>
            <a:ext cx="9143999" cy="1323975"/>
          </a:xfrm>
          <a:prstGeom prst="round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2400" dirty="0" smtClean="0">
              <a:solidFill>
                <a:srgbClr val="FFFF00"/>
              </a:solidFill>
              <a:latin typeface="Verdana" charset="0"/>
              <a:ea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FFFF00"/>
                </a:solidFill>
                <a:latin typeface="Verdana" charset="0"/>
                <a:ea typeface="ＭＳ Ｐゴシック" charset="0"/>
              </a:rPr>
              <a:t>FOS is only the infrastructure we need to fill it with data</a:t>
            </a:r>
          </a:p>
        </p:txBody>
      </p:sp>
    </p:spTree>
    <p:extLst>
      <p:ext uri="{BB962C8B-B14F-4D97-AF65-F5344CB8AC3E}">
        <p14:creationId xmlns:p14="http://schemas.microsoft.com/office/powerpoint/2010/main" val="247365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400" y="246667"/>
            <a:ext cx="7174800" cy="427038"/>
          </a:xfrm>
        </p:spPr>
        <p:txBody>
          <a:bodyPr>
            <a:noAutofit/>
          </a:bodyPr>
          <a:lstStyle/>
          <a:p>
            <a:r>
              <a:rPr lang="en-GB" sz="2400" dirty="0"/>
              <a:t>Access to data when we need and where we need it is not guaranteed</a:t>
            </a:r>
          </a:p>
        </p:txBody>
      </p:sp>
      <p:sp>
        <p:nvSpPr>
          <p:cNvPr id="3" name="Content Placeholder 2"/>
          <p:cNvSpPr>
            <a:spLocks noGrp="1"/>
          </p:cNvSpPr>
          <p:nvPr>
            <p:ph idx="1"/>
          </p:nvPr>
        </p:nvSpPr>
        <p:spPr>
          <a:xfrm>
            <a:off x="172800" y="1312332"/>
            <a:ext cx="8748000" cy="3726393"/>
          </a:xfrm>
        </p:spPr>
        <p:txBody>
          <a:bodyPr>
            <a:normAutofit/>
          </a:bodyPr>
          <a:lstStyle/>
          <a:p>
            <a:pPr marL="457200" indent="-457200">
              <a:buFont typeface="+mj-lt"/>
              <a:buAutoNum type="arabicPeriod"/>
            </a:pPr>
            <a:r>
              <a:rPr lang="en-GB" sz="2000" dirty="0" smtClean="0"/>
              <a:t>We need </a:t>
            </a:r>
            <a:r>
              <a:rPr lang="en-GB" sz="2000" dirty="0" smtClean="0">
                <a:solidFill>
                  <a:schemeClr val="accent1"/>
                </a:solidFill>
              </a:rPr>
              <a:t>matching data in time </a:t>
            </a:r>
            <a:r>
              <a:rPr lang="en-GB" sz="2000" dirty="0" smtClean="0"/>
              <a:t>when the missions will fly.</a:t>
            </a:r>
          </a:p>
          <a:p>
            <a:pPr marL="457200" indent="-457200">
              <a:buFont typeface="+mj-lt"/>
              <a:buAutoNum type="arabicPeriod"/>
            </a:pPr>
            <a:endParaRPr lang="en-GB" sz="2000" dirty="0" smtClean="0"/>
          </a:p>
          <a:p>
            <a:pPr marL="457200" indent="-457200">
              <a:buFont typeface="+mj-lt"/>
              <a:buAutoNum type="arabicPeriod"/>
            </a:pPr>
            <a:r>
              <a:rPr lang="en-US" sz="2000" dirty="0" smtClean="0"/>
              <a:t>We need </a:t>
            </a:r>
            <a:r>
              <a:rPr lang="en-US" sz="2000" dirty="0" smtClean="0">
                <a:solidFill>
                  <a:schemeClr val="accent1"/>
                </a:solidFill>
              </a:rPr>
              <a:t>data along </a:t>
            </a:r>
            <a:r>
              <a:rPr lang="en-US" sz="2000" dirty="0">
                <a:solidFill>
                  <a:schemeClr val="accent1"/>
                </a:solidFill>
              </a:rPr>
              <a:t>local and global gradients</a:t>
            </a:r>
            <a:r>
              <a:rPr lang="en-US" sz="2000" dirty="0"/>
              <a:t>. </a:t>
            </a:r>
            <a:endParaRPr lang="en-GB" sz="2000" dirty="0"/>
          </a:p>
          <a:p>
            <a:pPr marL="457200" indent="-457200">
              <a:buFont typeface="+mj-lt"/>
              <a:buAutoNum type="arabicPeriod"/>
            </a:pPr>
            <a:endParaRPr lang="en-GB" sz="2000" dirty="0" smtClean="0"/>
          </a:p>
          <a:p>
            <a:pPr marL="457200" indent="-457200">
              <a:buFont typeface="+mj-lt"/>
              <a:buAutoNum type="arabicPeriod"/>
            </a:pPr>
            <a:r>
              <a:rPr lang="en-GB" sz="2000" dirty="0" smtClean="0"/>
              <a:t>We need </a:t>
            </a:r>
            <a:r>
              <a:rPr lang="en-GB" sz="2000" dirty="0" smtClean="0">
                <a:solidFill>
                  <a:schemeClr val="accent1"/>
                </a:solidFill>
              </a:rPr>
              <a:t>accurate data </a:t>
            </a:r>
            <a:r>
              <a:rPr lang="en-GB" sz="2000" dirty="0" smtClean="0"/>
              <a:t>(accurate tree dimensions, accurate </a:t>
            </a:r>
            <a:r>
              <a:rPr lang="en-GB" sz="2000" dirty="0"/>
              <a:t>species </a:t>
            </a:r>
            <a:r>
              <a:rPr lang="en-GB" sz="2000" dirty="0" smtClean="0"/>
              <a:t>identification, accurate geolocation, if possible accompanied by </a:t>
            </a:r>
            <a:r>
              <a:rPr lang="en-GB" sz="2000" dirty="0" err="1" smtClean="0"/>
              <a:t>lidar</a:t>
            </a:r>
            <a:r>
              <a:rPr lang="en-GB" sz="2000" dirty="0" smtClean="0"/>
              <a:t> surveys).</a:t>
            </a:r>
          </a:p>
          <a:p>
            <a:endParaRPr lang="en-US" sz="2000" dirty="0" smtClean="0"/>
          </a:p>
        </p:txBody>
      </p:sp>
      <p:sp>
        <p:nvSpPr>
          <p:cNvPr id="4" name="Rounded Rectangle 3"/>
          <p:cNvSpPr/>
          <p:nvPr/>
        </p:nvSpPr>
        <p:spPr bwMode="auto">
          <a:xfrm>
            <a:off x="-25200" y="2046815"/>
            <a:ext cx="9143999" cy="2257426"/>
          </a:xfrm>
          <a:prstGeom prst="round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FFFF00"/>
                </a:solidFill>
                <a:latin typeface="Verdana" charset="0"/>
                <a:ea typeface="ＭＳ Ｐゴシック" charset="0"/>
              </a:rPr>
              <a:t>TAKE HOME MESSAGE #1</a:t>
            </a:r>
          </a:p>
          <a:p>
            <a:pPr marL="0" marR="0" indent="0" algn="ctr" defTabSz="914400" rtl="0" eaLnBrk="1" fontAlgn="base" latinLnBrk="0" hangingPunct="1">
              <a:lnSpc>
                <a:spcPct val="100000"/>
              </a:lnSpc>
              <a:spcBef>
                <a:spcPct val="0"/>
              </a:spcBef>
              <a:spcAft>
                <a:spcPct val="0"/>
              </a:spcAft>
              <a:buClrTx/>
              <a:buSzTx/>
              <a:buFontTx/>
              <a:buNone/>
              <a:tabLst/>
            </a:pPr>
            <a:endParaRPr lang="en-US" sz="2400" dirty="0" smtClean="0">
              <a:solidFill>
                <a:srgbClr val="FFFF00"/>
              </a:solidFill>
              <a:latin typeface="Verdana" charset="0"/>
              <a:ea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FFFF00"/>
                </a:solidFill>
                <a:latin typeface="Verdana" charset="0"/>
                <a:ea typeface="ＭＳ Ｐゴシック" charset="0"/>
              </a:rPr>
              <a:t>The value of FOS for EO is in the quality of its data.</a:t>
            </a:r>
          </a:p>
          <a:p>
            <a:pPr marL="0" marR="0" indent="0" algn="ctr" defTabSz="914400" rtl="0" eaLnBrk="1" fontAlgn="base" latinLnBrk="0" hangingPunct="1">
              <a:lnSpc>
                <a:spcPct val="100000"/>
              </a:lnSpc>
              <a:spcBef>
                <a:spcPct val="0"/>
              </a:spcBef>
              <a:spcAft>
                <a:spcPct val="0"/>
              </a:spcAft>
              <a:buClrTx/>
              <a:buSzTx/>
              <a:buFontTx/>
              <a:buNone/>
              <a:tabLst/>
            </a:pPr>
            <a:endParaRPr lang="en-US" sz="2400" dirty="0" smtClean="0">
              <a:solidFill>
                <a:srgbClr val="FFFF00"/>
              </a:solidFill>
              <a:latin typeface="Verdana" charset="0"/>
              <a:ea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FFFF00"/>
                </a:solidFill>
                <a:latin typeface="Verdana" charset="0"/>
                <a:ea typeface="ＭＳ Ｐゴシック" charset="0"/>
              </a:rPr>
              <a:t>Data access in future cannot be taken for granted. </a:t>
            </a:r>
          </a:p>
        </p:txBody>
      </p:sp>
    </p:spTree>
    <p:extLst>
      <p:ext uri="{BB962C8B-B14F-4D97-AF65-F5344CB8AC3E}">
        <p14:creationId xmlns:p14="http://schemas.microsoft.com/office/powerpoint/2010/main" val="344066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90" y="1109934"/>
            <a:ext cx="5964490" cy="1143000"/>
          </a:xfrm>
        </p:spPr>
        <p:txBody>
          <a:bodyPr>
            <a:normAutofit/>
          </a:bodyPr>
          <a:lstStyle/>
          <a:p>
            <a:pPr marL="542925" indent="-542925"/>
            <a:r>
              <a:rPr lang="en-GB" sz="2000" dirty="0">
                <a:solidFill>
                  <a:schemeClr val="bg2"/>
                </a:solidFill>
              </a:rPr>
              <a:t>1. Synchronising </a:t>
            </a:r>
            <a:r>
              <a:rPr lang="en-GB" sz="2000" dirty="0" smtClean="0">
                <a:solidFill>
                  <a:schemeClr val="bg2"/>
                </a:solidFill>
              </a:rPr>
              <a:t>measurements: Forest constantly change!</a:t>
            </a:r>
            <a:endParaRPr lang="en-GB" sz="2000" dirty="0">
              <a:solidFill>
                <a:schemeClr val="bg2"/>
              </a:solidFill>
            </a:endParaRPr>
          </a:p>
        </p:txBody>
      </p:sp>
      <p:sp>
        <p:nvSpPr>
          <p:cNvPr id="3" name="Content Placeholder 2"/>
          <p:cNvSpPr>
            <a:spLocks noGrp="1"/>
          </p:cNvSpPr>
          <p:nvPr>
            <p:ph idx="1"/>
          </p:nvPr>
        </p:nvSpPr>
        <p:spPr>
          <a:xfrm>
            <a:off x="0" y="5328365"/>
            <a:ext cx="8467725" cy="604664"/>
          </a:xfrm>
        </p:spPr>
        <p:txBody>
          <a:bodyPr>
            <a:normAutofit/>
          </a:bodyPr>
          <a:lstStyle/>
          <a:p>
            <a:pPr marL="0" indent="0" algn="r">
              <a:buNone/>
            </a:pPr>
            <a:r>
              <a:rPr lang="en-GB" sz="1400" dirty="0" smtClean="0"/>
              <a:t>Pan-Amazon plot biomass dynamics, </a:t>
            </a:r>
            <a:r>
              <a:rPr lang="en-GB" sz="1400" dirty="0" err="1" smtClean="0"/>
              <a:t>Brienen</a:t>
            </a:r>
            <a:r>
              <a:rPr lang="en-GB" sz="1400" dirty="0" smtClean="0"/>
              <a:t> et al. 2015. </a:t>
            </a:r>
            <a:r>
              <a:rPr lang="en-GB" sz="1400" i="1" dirty="0" smtClean="0"/>
              <a:t>Nature</a:t>
            </a:r>
            <a:endParaRPr lang="en-GB" sz="1400" i="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8290" y="2545180"/>
            <a:ext cx="8418641" cy="2783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6793326" y="2113133"/>
            <a:ext cx="0" cy="864096"/>
          </a:xfrm>
          <a:prstGeom prst="straightConnector1">
            <a:avLst/>
          </a:prstGeom>
          <a:ln w="63500">
            <a:solidFill>
              <a:srgbClr val="FF0000">
                <a:alpha val="95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089470" y="2113133"/>
            <a:ext cx="0" cy="864096"/>
          </a:xfrm>
          <a:prstGeom prst="straightConnector1">
            <a:avLst/>
          </a:prstGeom>
          <a:ln w="63500">
            <a:solidFill>
              <a:srgbClr val="FF0000">
                <a:alpha val="95000"/>
              </a:srgb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67083" y="1551837"/>
            <a:ext cx="1368152" cy="584775"/>
          </a:xfrm>
          <a:prstGeom prst="rect">
            <a:avLst/>
          </a:prstGeom>
          <a:noFill/>
        </p:spPr>
        <p:txBody>
          <a:bodyPr wrap="square" rtlCol="0">
            <a:spAutoFit/>
          </a:bodyPr>
          <a:lstStyle/>
          <a:p>
            <a:pPr algn="ctr"/>
            <a:r>
              <a:rPr lang="en-GB" sz="1600" dirty="0" smtClean="0">
                <a:solidFill>
                  <a:srgbClr val="FF0000"/>
                </a:solidFill>
              </a:rPr>
              <a:t>Amazon drought</a:t>
            </a:r>
            <a:endParaRPr lang="en-GB" sz="1600" dirty="0">
              <a:solidFill>
                <a:srgbClr val="FF0000"/>
              </a:solidFill>
            </a:endParaRPr>
          </a:p>
        </p:txBody>
      </p:sp>
      <p:sp>
        <p:nvSpPr>
          <p:cNvPr id="10" name="TextBox 9"/>
          <p:cNvSpPr txBox="1"/>
          <p:nvPr/>
        </p:nvSpPr>
        <p:spPr>
          <a:xfrm>
            <a:off x="7330244" y="1539700"/>
            <a:ext cx="1368152" cy="584775"/>
          </a:xfrm>
          <a:prstGeom prst="rect">
            <a:avLst/>
          </a:prstGeom>
          <a:noFill/>
        </p:spPr>
        <p:txBody>
          <a:bodyPr wrap="square" rtlCol="0">
            <a:spAutoFit/>
          </a:bodyPr>
          <a:lstStyle/>
          <a:p>
            <a:pPr algn="ctr"/>
            <a:r>
              <a:rPr lang="en-GB" sz="1600" dirty="0" smtClean="0">
                <a:solidFill>
                  <a:srgbClr val="FF0000"/>
                </a:solidFill>
              </a:rPr>
              <a:t>Amazon drought</a:t>
            </a:r>
            <a:endParaRPr lang="en-GB" sz="1600" dirty="0">
              <a:solidFill>
                <a:srgbClr val="FF0000"/>
              </a:solidFill>
            </a:endParaRPr>
          </a:p>
        </p:txBody>
      </p:sp>
      <p:sp>
        <p:nvSpPr>
          <p:cNvPr id="11" name="TextBox 10"/>
          <p:cNvSpPr txBox="1"/>
          <p:nvPr/>
        </p:nvSpPr>
        <p:spPr>
          <a:xfrm>
            <a:off x="215008" y="240070"/>
            <a:ext cx="8928992" cy="430887"/>
          </a:xfrm>
          <a:prstGeom prst="rect">
            <a:avLst/>
          </a:prstGeom>
          <a:noFill/>
          <a:ln>
            <a:noFill/>
          </a:ln>
        </p:spPr>
        <p:txBody>
          <a:bodyPr wrap="square">
            <a:spAutoFit/>
          </a:bodyPr>
          <a:lstStyle/>
          <a:p>
            <a:pPr fontAlgn="base">
              <a:spcBef>
                <a:spcPct val="0"/>
              </a:spcBef>
              <a:spcAft>
                <a:spcPct val="0"/>
              </a:spcAft>
              <a:defRPr/>
            </a:pPr>
            <a:r>
              <a:rPr lang="en-US" sz="2200" dirty="0" smtClean="0">
                <a:solidFill>
                  <a:srgbClr val="0070C0"/>
                </a:solidFill>
                <a:latin typeface="Verdana"/>
                <a:ea typeface="+mj-ea"/>
                <a:cs typeface="Verdana"/>
              </a:rPr>
              <a:t>What makes it so difficult – 3 challenges</a:t>
            </a:r>
            <a:endParaRPr lang="en-GB" sz="2200" dirty="0" smtClean="0">
              <a:solidFill>
                <a:srgbClr val="0070C0"/>
              </a:solidFill>
              <a:latin typeface="Verdana"/>
              <a:ea typeface="+mj-ea"/>
              <a:cs typeface="Verdana"/>
            </a:endParaRPr>
          </a:p>
        </p:txBody>
      </p:sp>
      <p:sp>
        <p:nvSpPr>
          <p:cNvPr id="4" name="Rectangle 3"/>
          <p:cNvSpPr/>
          <p:nvPr/>
        </p:nvSpPr>
        <p:spPr>
          <a:xfrm>
            <a:off x="6594825" y="2575135"/>
            <a:ext cx="504056" cy="2274302"/>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855444" y="2545181"/>
            <a:ext cx="468052" cy="2304256"/>
          </a:xfrm>
          <a:prstGeom prst="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4609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Picture 05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9618" y="1219239"/>
            <a:ext cx="7624762" cy="4876671"/>
          </a:xfrm>
          <a:prstGeom prst="rect">
            <a:avLst/>
          </a:prstGeom>
          <a:noFill/>
          <a:ln w="9525">
            <a:noFill/>
            <a:miter lim="800000"/>
            <a:headEnd/>
            <a:tailEnd/>
          </a:ln>
        </p:spPr>
      </p:pic>
      <p:sp>
        <p:nvSpPr>
          <p:cNvPr id="7" name="TextBox 6"/>
          <p:cNvSpPr txBox="1"/>
          <p:nvPr/>
        </p:nvSpPr>
        <p:spPr>
          <a:xfrm>
            <a:off x="215008" y="175340"/>
            <a:ext cx="8928992" cy="430887"/>
          </a:xfrm>
          <a:prstGeom prst="rect">
            <a:avLst/>
          </a:prstGeom>
          <a:noFill/>
          <a:ln>
            <a:noFill/>
          </a:ln>
        </p:spPr>
        <p:txBody>
          <a:bodyPr wrap="square">
            <a:spAutoFit/>
          </a:bodyPr>
          <a:lstStyle/>
          <a:p>
            <a:pPr>
              <a:defRPr/>
            </a:pPr>
            <a:r>
              <a:rPr lang="en-US" sz="2200" dirty="0">
                <a:solidFill>
                  <a:srgbClr val="0070C0"/>
                </a:solidFill>
                <a:latin typeface="Verdana"/>
                <a:cs typeface="Verdana"/>
              </a:rPr>
              <a:t>What makes it so </a:t>
            </a:r>
            <a:r>
              <a:rPr lang="en-US" sz="2200" dirty="0" smtClean="0">
                <a:solidFill>
                  <a:srgbClr val="0070C0"/>
                </a:solidFill>
                <a:latin typeface="Verdana"/>
                <a:cs typeface="Verdana"/>
              </a:rPr>
              <a:t>difficult - </a:t>
            </a:r>
            <a:r>
              <a:rPr lang="en-US" sz="2200" dirty="0">
                <a:solidFill>
                  <a:srgbClr val="0070C0"/>
                </a:solidFill>
                <a:latin typeface="Verdana"/>
                <a:cs typeface="Verdana"/>
              </a:rPr>
              <a:t>3 challenges</a:t>
            </a:r>
            <a:endParaRPr lang="en-GB" sz="2200" dirty="0">
              <a:solidFill>
                <a:srgbClr val="0070C0"/>
              </a:solidFill>
              <a:latin typeface="Verdana"/>
              <a:cs typeface="Verdana"/>
            </a:endParaRPr>
          </a:p>
        </p:txBody>
      </p:sp>
      <p:sp>
        <p:nvSpPr>
          <p:cNvPr id="2" name="TextBox 1"/>
          <p:cNvSpPr txBox="1"/>
          <p:nvPr/>
        </p:nvSpPr>
        <p:spPr>
          <a:xfrm>
            <a:off x="349708" y="746402"/>
            <a:ext cx="7456913" cy="400110"/>
          </a:xfrm>
          <a:prstGeom prst="rect">
            <a:avLst/>
          </a:prstGeom>
          <a:noFill/>
        </p:spPr>
        <p:txBody>
          <a:bodyPr wrap="none" rtlCol="0">
            <a:spAutoFit/>
          </a:bodyPr>
          <a:lstStyle/>
          <a:p>
            <a:r>
              <a:rPr lang="en-GB" sz="2000" dirty="0">
                <a:solidFill>
                  <a:schemeClr val="bg2"/>
                </a:solidFill>
                <a:latin typeface="Verdana"/>
                <a:ea typeface="+mj-ea"/>
                <a:cs typeface="Verdana"/>
              </a:rPr>
              <a:t>2. Collecting accurate data in a challenging environment</a:t>
            </a:r>
          </a:p>
        </p:txBody>
      </p:sp>
    </p:spTree>
    <p:extLst>
      <p:ext uri="{BB962C8B-B14F-4D97-AF65-F5344CB8AC3E}">
        <p14:creationId xmlns:p14="http://schemas.microsoft.com/office/powerpoint/2010/main" val="3825287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t>What makes it so difficult - </a:t>
            </a:r>
            <a:r>
              <a:rPr lang="en-US" dirty="0"/>
              <a:t>3 challenges</a:t>
            </a:r>
          </a:p>
        </p:txBody>
      </p:sp>
      <p:pic>
        <p:nvPicPr>
          <p:cNvPr id="20484" name="Picture 4" descr="Allpahuayo and Iquitos Feb 2006 039"/>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3426" y="1309983"/>
            <a:ext cx="7428593" cy="4708947"/>
          </a:xfrm>
          <a:prstGeom prst="rect">
            <a:avLst/>
          </a:prstGeom>
          <a:noFill/>
        </p:spPr>
      </p:pic>
      <p:sp>
        <p:nvSpPr>
          <p:cNvPr id="8" name="Rounded Rectangle 7"/>
          <p:cNvSpPr/>
          <p:nvPr/>
        </p:nvSpPr>
        <p:spPr bwMode="auto">
          <a:xfrm>
            <a:off x="-2" y="1860415"/>
            <a:ext cx="9143999" cy="2484848"/>
          </a:xfrm>
          <a:prstGeom prst="round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FFFF00"/>
                </a:solidFill>
                <a:latin typeface="Verdana" charset="0"/>
                <a:ea typeface="ＭＳ Ｐゴシック" charset="0"/>
              </a:rPr>
              <a:t>TAKE HOME MESSAGE #2</a:t>
            </a:r>
          </a:p>
          <a:p>
            <a:pPr marL="0" marR="0" indent="0" algn="ctr" defTabSz="914400" rtl="0" eaLnBrk="1" fontAlgn="base" latinLnBrk="0" hangingPunct="1">
              <a:lnSpc>
                <a:spcPct val="100000"/>
              </a:lnSpc>
              <a:spcBef>
                <a:spcPct val="0"/>
              </a:spcBef>
              <a:spcAft>
                <a:spcPct val="0"/>
              </a:spcAft>
              <a:buClrTx/>
              <a:buSzTx/>
              <a:buFontTx/>
              <a:buNone/>
              <a:tabLst/>
            </a:pPr>
            <a:endParaRPr lang="en-US" sz="2400" dirty="0" smtClean="0">
              <a:solidFill>
                <a:srgbClr val="FFFF00"/>
              </a:solidFill>
              <a:latin typeface="Verdana" charset="0"/>
              <a:ea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FFFF00"/>
                </a:solidFill>
                <a:latin typeface="Verdana" charset="0"/>
                <a:ea typeface="ＭＳ Ｐゴシック" charset="0"/>
              </a:rPr>
              <a:t>Measuring AGB on the ground may look trivial but it is surprisingly tricky, tedious hard work and expensive. </a:t>
            </a:r>
          </a:p>
          <a:p>
            <a:pPr marL="0" marR="0" indent="0" algn="ctr" defTabSz="914400" rtl="0" eaLnBrk="1" fontAlgn="base" latinLnBrk="0" hangingPunct="1">
              <a:lnSpc>
                <a:spcPct val="100000"/>
              </a:lnSpc>
              <a:spcBef>
                <a:spcPct val="0"/>
              </a:spcBef>
              <a:spcAft>
                <a:spcPct val="0"/>
              </a:spcAft>
              <a:buClrTx/>
              <a:buSzTx/>
              <a:buFontTx/>
              <a:buNone/>
              <a:tabLst/>
            </a:pPr>
            <a:endParaRPr lang="en-US" sz="2400" dirty="0" smtClean="0">
              <a:solidFill>
                <a:srgbClr val="FFFF00"/>
              </a:solidFill>
              <a:latin typeface="Verdana" charset="0"/>
              <a:ea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FFFF00"/>
                </a:solidFill>
                <a:latin typeface="Verdana" charset="0"/>
                <a:ea typeface="ＭＳ Ｐゴシック" charset="0"/>
              </a:rPr>
              <a:t>It requires people with special skills, time and funding!</a:t>
            </a:r>
          </a:p>
        </p:txBody>
      </p:sp>
      <p:sp>
        <p:nvSpPr>
          <p:cNvPr id="2" name="Rectangle 1"/>
          <p:cNvSpPr/>
          <p:nvPr/>
        </p:nvSpPr>
        <p:spPr>
          <a:xfrm>
            <a:off x="276224" y="812361"/>
            <a:ext cx="8591549" cy="400110"/>
          </a:xfrm>
          <a:prstGeom prst="rect">
            <a:avLst/>
          </a:prstGeom>
        </p:spPr>
        <p:txBody>
          <a:bodyPr wrap="square">
            <a:spAutoFit/>
          </a:bodyPr>
          <a:lstStyle/>
          <a:p>
            <a:pPr algn="ctr"/>
            <a:r>
              <a:rPr lang="en-US" sz="2000" dirty="0">
                <a:solidFill>
                  <a:schemeClr val="bg2"/>
                </a:solidFill>
                <a:latin typeface="Verdana"/>
                <a:ea typeface="+mj-ea"/>
                <a:cs typeface="Verdana"/>
              </a:rPr>
              <a:t>3. Accurate botanical </a:t>
            </a:r>
            <a:r>
              <a:rPr lang="en-US" sz="2000" dirty="0" smtClean="0">
                <a:solidFill>
                  <a:schemeClr val="bg2"/>
                </a:solidFill>
                <a:latin typeface="Verdana"/>
                <a:ea typeface="+mj-ea"/>
                <a:cs typeface="Verdana"/>
              </a:rPr>
              <a:t>identification requires skill and experience</a:t>
            </a:r>
            <a:endParaRPr lang="en-GB" sz="2000" dirty="0">
              <a:solidFill>
                <a:schemeClr val="bg2"/>
              </a:solidFill>
              <a:latin typeface="Verdana"/>
              <a:ea typeface="+mj-ea"/>
              <a:cs typeface="Verdana"/>
            </a:endParaRPr>
          </a:p>
        </p:txBody>
      </p:sp>
    </p:spTree>
    <p:extLst>
      <p:ext uri="{BB962C8B-B14F-4D97-AF65-F5344CB8AC3E}">
        <p14:creationId xmlns:p14="http://schemas.microsoft.com/office/powerpoint/2010/main" val="3031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00" y="-9201"/>
            <a:ext cx="8427706" cy="769441"/>
          </a:xfrm>
        </p:spPr>
        <p:txBody>
          <a:bodyPr/>
          <a:lstStyle/>
          <a:p>
            <a:r>
              <a:rPr lang="en-US" dirty="0" smtClean="0"/>
              <a:t>The good news: We don’t need to start from scratch</a:t>
            </a:r>
            <a:endParaRPr lang="en-GB" dirty="0"/>
          </a:p>
        </p:txBody>
      </p:sp>
      <p:sp>
        <p:nvSpPr>
          <p:cNvPr id="8" name="TextBox 7"/>
          <p:cNvSpPr txBox="1"/>
          <p:nvPr/>
        </p:nvSpPr>
        <p:spPr>
          <a:xfrm>
            <a:off x="5638800" y="4803786"/>
            <a:ext cx="2843808" cy="830997"/>
          </a:xfrm>
          <a:prstGeom prst="rect">
            <a:avLst/>
          </a:prstGeom>
          <a:noFill/>
        </p:spPr>
        <p:txBody>
          <a:bodyPr wrap="square" rtlCol="0">
            <a:spAutoFit/>
          </a:bodyPr>
          <a:lstStyle/>
          <a:p>
            <a:pPr algn="r"/>
            <a:r>
              <a:rPr lang="en-GB" sz="1600" b="1" dirty="0" smtClean="0"/>
              <a:t>CTFS-</a:t>
            </a:r>
            <a:r>
              <a:rPr lang="en-GB" sz="1600" b="1" dirty="0" err="1" smtClean="0"/>
              <a:t>ForestGEO</a:t>
            </a:r>
            <a:endParaRPr lang="en-GB" sz="1600" b="1" dirty="0" smtClean="0"/>
          </a:p>
          <a:p>
            <a:pPr algn="r"/>
            <a:r>
              <a:rPr lang="en-GB" sz="1600" dirty="0" smtClean="0"/>
              <a:t>61 large dynamic plots, </a:t>
            </a:r>
          </a:p>
          <a:p>
            <a:pPr algn="r"/>
            <a:r>
              <a:rPr lang="en-GB" sz="1600" dirty="0" smtClean="0"/>
              <a:t>ca. 30 tropical  </a:t>
            </a:r>
            <a:endParaRPr lang="en-GB" sz="1600"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93192" y="937342"/>
            <a:ext cx="3175664" cy="2545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3963194" y="776319"/>
            <a:ext cx="4608512" cy="830997"/>
          </a:xfrm>
          <a:prstGeom prst="rect">
            <a:avLst/>
          </a:prstGeom>
          <a:noFill/>
        </p:spPr>
        <p:txBody>
          <a:bodyPr wrap="square" rtlCol="0">
            <a:spAutoFit/>
          </a:bodyPr>
          <a:lstStyle/>
          <a:p>
            <a:r>
              <a:rPr lang="en-GB" sz="1600" b="1" dirty="0" smtClean="0"/>
              <a:t>RAINFOR </a:t>
            </a:r>
            <a:r>
              <a:rPr lang="en-GB" sz="1600" dirty="0" smtClean="0"/>
              <a:t>(Red </a:t>
            </a:r>
            <a:r>
              <a:rPr lang="en-GB" sz="1600" dirty="0" err="1" smtClean="0"/>
              <a:t>Amazonica</a:t>
            </a:r>
            <a:r>
              <a:rPr lang="en-GB" sz="1600" dirty="0" smtClean="0"/>
              <a:t> de </a:t>
            </a:r>
            <a:r>
              <a:rPr lang="en-GB" sz="1600" dirty="0" err="1" smtClean="0"/>
              <a:t>Inventarios</a:t>
            </a:r>
            <a:r>
              <a:rPr lang="en-GB" sz="1600" dirty="0" smtClean="0"/>
              <a:t> </a:t>
            </a:r>
            <a:r>
              <a:rPr lang="en-GB" sz="1600" dirty="0" err="1" smtClean="0"/>
              <a:t>Forestales</a:t>
            </a:r>
            <a:r>
              <a:rPr lang="en-GB" sz="1600" dirty="0" smtClean="0"/>
              <a:t>)</a:t>
            </a:r>
          </a:p>
          <a:p>
            <a:r>
              <a:rPr lang="en-GB" sz="1600" dirty="0" smtClean="0"/>
              <a:t>500 biomass &amp; dynamics plots  </a:t>
            </a:r>
            <a:endParaRPr lang="en-GB" sz="1600" dirty="0"/>
          </a:p>
        </p:txBody>
      </p:sp>
      <p:sp>
        <p:nvSpPr>
          <p:cNvPr id="17" name="Rectangle 16"/>
          <p:cNvSpPr/>
          <p:nvPr/>
        </p:nvSpPr>
        <p:spPr>
          <a:xfrm>
            <a:off x="0" y="4390184"/>
            <a:ext cx="6501705" cy="440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4743450" y="1740753"/>
            <a:ext cx="4324350" cy="830997"/>
          </a:xfrm>
          <a:prstGeom prst="rect">
            <a:avLst/>
          </a:prstGeom>
          <a:noFill/>
        </p:spPr>
        <p:txBody>
          <a:bodyPr wrap="square" rtlCol="0">
            <a:spAutoFit/>
          </a:bodyPr>
          <a:lstStyle/>
          <a:p>
            <a:r>
              <a:rPr lang="en-GB" sz="1600" b="1" dirty="0" err="1" smtClean="0"/>
              <a:t>AfriTRON</a:t>
            </a:r>
            <a:r>
              <a:rPr lang="en-GB" sz="1600" dirty="0" smtClean="0"/>
              <a:t> (African Tropical Forest Observation Network)</a:t>
            </a:r>
          </a:p>
          <a:p>
            <a:r>
              <a:rPr lang="en-GB" sz="1600" dirty="0" smtClean="0"/>
              <a:t>&gt; 250 biomass plots  </a:t>
            </a:r>
            <a:endParaRPr lang="en-GB" sz="1600" dirty="0"/>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5219" y="4211924"/>
            <a:ext cx="4518600" cy="1931701"/>
          </a:xfrm>
          <a:prstGeom prst="rect">
            <a:avLst/>
          </a:prstGeom>
        </p:spPr>
      </p:pic>
      <p:pic>
        <p:nvPicPr>
          <p:cNvPr id="22" name="Picture 3"/>
          <p:cNvPicPr>
            <a:picLocks noGrp="1" noChangeAspect="1" noChangeArrowheads="1"/>
          </p:cNvPicPr>
          <p:nvPr>
            <p:ph idx="1"/>
          </p:nvPr>
        </p:nvPicPr>
        <p:blipFill rotWithShape="1">
          <a:blip r:embed="rId5" cstate="email">
            <a:extLst>
              <a:ext uri="{28A0092B-C50C-407E-A947-70E740481C1C}">
                <a14:useLocalDpi xmlns:a14="http://schemas.microsoft.com/office/drawing/2010/main"/>
              </a:ext>
            </a:extLst>
          </a:blip>
          <a:srcRect/>
          <a:stretch/>
        </p:blipFill>
        <p:spPr bwMode="auto">
          <a:xfrm>
            <a:off x="3110824" y="2715526"/>
            <a:ext cx="3390881" cy="1674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a:stCxn id="15" idx="1"/>
          </p:cNvCxnSpPr>
          <p:nvPr/>
        </p:nvCxnSpPr>
        <p:spPr>
          <a:xfrm flipH="1">
            <a:off x="2974520" y="1191818"/>
            <a:ext cx="988674" cy="507831"/>
          </a:xfrm>
          <a:prstGeom prst="straightConnector1">
            <a:avLst/>
          </a:prstGeom>
          <a:ln w="698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505450" y="2571750"/>
            <a:ext cx="523875" cy="647700"/>
          </a:xfrm>
          <a:prstGeom prst="straightConnector1">
            <a:avLst/>
          </a:prstGeom>
          <a:ln w="698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861916" y="5213985"/>
            <a:ext cx="986433" cy="87120"/>
          </a:xfrm>
          <a:prstGeom prst="straightConnector1">
            <a:avLst/>
          </a:prstGeom>
          <a:ln w="698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1217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3" descr="emilio goeldi">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04586" y="4139499"/>
            <a:ext cx="1430054" cy="602551"/>
          </a:xfrm>
          <a:prstGeom prst="rect">
            <a:avLst/>
          </a:prstGeom>
          <a:noFill/>
        </p:spPr>
      </p:pic>
      <p:pic>
        <p:nvPicPr>
          <p:cNvPr id="122884" name="Picture 4" descr="inpa">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32820" y="1901378"/>
            <a:ext cx="1124762" cy="690925"/>
          </a:xfrm>
          <a:prstGeom prst="rect">
            <a:avLst/>
          </a:prstGeom>
          <a:noFill/>
        </p:spPr>
      </p:pic>
      <p:pic>
        <p:nvPicPr>
          <p:cNvPr id="122885" name="Picture 5" descr="ipam">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021250" y="1619738"/>
            <a:ext cx="1743380" cy="698959"/>
          </a:xfrm>
          <a:prstGeom prst="rect">
            <a:avLst/>
          </a:prstGeom>
          <a:noFill/>
        </p:spPr>
      </p:pic>
      <p:pic>
        <p:nvPicPr>
          <p:cNvPr id="122886" name="Picture 6" descr="LBA">
            <a:hlinkClick r:id="rId9"/>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283702" y="5855143"/>
            <a:ext cx="1084592" cy="642721"/>
          </a:xfrm>
          <a:prstGeom prst="rect">
            <a:avLst/>
          </a:prstGeom>
          <a:noFill/>
        </p:spPr>
      </p:pic>
      <p:pic>
        <p:nvPicPr>
          <p:cNvPr id="122887" name="Picture 7" descr="ufac">
            <a:hlinkClick r:id="rId11"/>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666332" y="5127473"/>
            <a:ext cx="739129" cy="923911"/>
          </a:xfrm>
          <a:prstGeom prst="rect">
            <a:avLst/>
          </a:prstGeom>
          <a:noFill/>
        </p:spPr>
      </p:pic>
      <p:pic>
        <p:nvPicPr>
          <p:cNvPr id="122888" name="Picture 8" descr="embrapa">
            <a:hlinkClick r:id="rId13"/>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95936" y="5507808"/>
            <a:ext cx="803401" cy="602551"/>
          </a:xfrm>
          <a:prstGeom prst="rect">
            <a:avLst/>
          </a:prstGeom>
          <a:noFill/>
        </p:spPr>
      </p:pic>
      <p:pic>
        <p:nvPicPr>
          <p:cNvPr id="122889" name="Picture 9" descr="ufpa">
            <a:hlinkClick r:id="rId15"/>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169578" y="5633440"/>
            <a:ext cx="1928165" cy="369565"/>
          </a:xfrm>
          <a:prstGeom prst="rect">
            <a:avLst/>
          </a:prstGeom>
          <a:noFill/>
        </p:spPr>
      </p:pic>
      <p:pic>
        <p:nvPicPr>
          <p:cNvPr id="122890" name="Picture 10" descr="cifor">
            <a:hlinkClick r:id="rId17"/>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215928" y="3497282"/>
            <a:ext cx="586483" cy="506143"/>
          </a:xfrm>
          <a:prstGeom prst="rect">
            <a:avLst/>
          </a:prstGeom>
          <a:noFill/>
        </p:spPr>
      </p:pic>
      <p:pic>
        <p:nvPicPr>
          <p:cNvPr id="122891" name="Picture 11" descr="icn">
            <a:hlinkClick r:id="rId19"/>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4461572" y="4836826"/>
            <a:ext cx="1550564" cy="779299"/>
          </a:xfrm>
          <a:prstGeom prst="rect">
            <a:avLst/>
          </a:prstGeom>
          <a:noFill/>
        </p:spPr>
      </p:pic>
      <p:pic>
        <p:nvPicPr>
          <p:cNvPr id="122892" name="Picture 12" descr="unal">
            <a:hlinkClick r:id="rId21"/>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6283702" y="4246326"/>
            <a:ext cx="1502360" cy="610585"/>
          </a:xfrm>
          <a:prstGeom prst="rect">
            <a:avLst/>
          </a:prstGeom>
          <a:noFill/>
        </p:spPr>
      </p:pic>
      <p:pic>
        <p:nvPicPr>
          <p:cNvPr id="122893" name="Picture 13" descr="idea">
            <a:hlinkClick r:id="rId23"/>
          </p:cNvPr>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6825998" y="2485037"/>
            <a:ext cx="1373817" cy="546313"/>
          </a:xfrm>
          <a:prstGeom prst="rect">
            <a:avLst/>
          </a:prstGeom>
          <a:noFill/>
        </p:spPr>
      </p:pic>
      <p:pic>
        <p:nvPicPr>
          <p:cNvPr id="122894" name="Picture 14" descr="jbm">
            <a:hlinkClick r:id="rId25"/>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5138443" y="3462223"/>
            <a:ext cx="634687" cy="554347"/>
          </a:xfrm>
          <a:prstGeom prst="rect">
            <a:avLst/>
          </a:prstGeom>
          <a:noFill/>
        </p:spPr>
      </p:pic>
      <p:pic>
        <p:nvPicPr>
          <p:cNvPr id="122895" name="Picture 15" descr="unsaac">
            <a:hlinkClick r:id="rId27"/>
          </p:cNvPr>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2637345" y="2935431"/>
            <a:ext cx="618619" cy="755197"/>
          </a:xfrm>
          <a:prstGeom prst="rect">
            <a:avLst/>
          </a:prstGeom>
          <a:noFill/>
        </p:spPr>
      </p:pic>
      <p:pic>
        <p:nvPicPr>
          <p:cNvPr id="122896" name="Picture 16" descr="iiap">
            <a:hlinkClick r:id="rId29"/>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3435171" y="4866593"/>
            <a:ext cx="562381" cy="1012285"/>
          </a:xfrm>
          <a:prstGeom prst="rect">
            <a:avLst/>
          </a:prstGeom>
          <a:noFill/>
        </p:spPr>
      </p:pic>
      <p:pic>
        <p:nvPicPr>
          <p:cNvPr id="122897" name="Picture 17" descr="ivic">
            <a:hlinkClick r:id="rId31"/>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3485040" y="3140396"/>
            <a:ext cx="1275461" cy="452826"/>
          </a:xfrm>
          <a:prstGeom prst="rect">
            <a:avLst/>
          </a:prstGeom>
          <a:noFill/>
        </p:spPr>
      </p:pic>
      <p:pic>
        <p:nvPicPr>
          <p:cNvPr id="122898" name="Picture 18" descr="ula">
            <a:hlinkClick r:id="rId33"/>
          </p:cNvPr>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5163086" y="1748010"/>
            <a:ext cx="1365780" cy="305292"/>
          </a:xfrm>
          <a:prstGeom prst="rect">
            <a:avLst/>
          </a:prstGeom>
          <a:noFill/>
        </p:spPr>
      </p:pic>
      <p:pic>
        <p:nvPicPr>
          <p:cNvPr id="122899" name="Picture 19" descr="unalm">
            <a:hlinkClick r:id="rId35"/>
          </p:cNvPr>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7299321" y="3135248"/>
            <a:ext cx="867673" cy="1004251"/>
          </a:xfrm>
          <a:prstGeom prst="rect">
            <a:avLst/>
          </a:prstGeom>
          <a:noFill/>
        </p:spPr>
      </p:pic>
      <p:pic>
        <p:nvPicPr>
          <p:cNvPr id="122900" name="Picture 20" descr="JBM">
            <a:hlinkClick r:id="rId37"/>
          </p:cNvPr>
          <p:cNvPicPr>
            <a:picLocks noChangeAspect="1" noChangeArrowheads="1"/>
          </p:cNvPicPr>
          <p:nvPr/>
        </p:nvPicPr>
        <p:blipFill>
          <a:blip r:embed="rId38" cstate="email">
            <a:extLst>
              <a:ext uri="{28A0092B-C50C-407E-A947-70E740481C1C}">
                <a14:useLocalDpi xmlns:a14="http://schemas.microsoft.com/office/drawing/2010/main"/>
              </a:ext>
            </a:extLst>
          </a:blip>
          <a:srcRect/>
          <a:stretch>
            <a:fillRect/>
          </a:stretch>
        </p:blipFill>
        <p:spPr bwMode="auto">
          <a:xfrm>
            <a:off x="4868293" y="2379555"/>
            <a:ext cx="1622870" cy="803401"/>
          </a:xfrm>
          <a:prstGeom prst="rect">
            <a:avLst/>
          </a:prstGeom>
          <a:noFill/>
        </p:spPr>
      </p:pic>
      <p:pic>
        <p:nvPicPr>
          <p:cNvPr id="122901" name="Picture 21" descr="Instituto Alexander von Humboldt">
            <a:hlinkClick r:id="rId39"/>
          </p:cNvPr>
          <p:cNvPicPr>
            <a:picLocks noChangeAspect="1" noChangeArrowheads="1"/>
          </p:cNvPicPr>
          <p:nvPr/>
        </p:nvPicPr>
        <p:blipFill>
          <a:blip r:embed="rId40" cstate="email">
            <a:extLst>
              <a:ext uri="{28A0092B-C50C-407E-A947-70E740481C1C}">
                <a14:useLocalDpi xmlns:a14="http://schemas.microsoft.com/office/drawing/2010/main"/>
              </a:ext>
            </a:extLst>
          </a:blip>
          <a:srcRect/>
          <a:stretch>
            <a:fillRect/>
          </a:stretch>
        </p:blipFill>
        <p:spPr bwMode="auto">
          <a:xfrm>
            <a:off x="1858697" y="4139499"/>
            <a:ext cx="538279" cy="586483"/>
          </a:xfrm>
          <a:prstGeom prst="rect">
            <a:avLst/>
          </a:prstGeom>
          <a:noFill/>
        </p:spPr>
      </p:pic>
      <p:pic>
        <p:nvPicPr>
          <p:cNvPr id="122902" name="Picture 22" descr="Iwokrama">
            <a:hlinkClick r:id="rId41"/>
          </p:cNvPr>
          <p:cNvPicPr>
            <a:picLocks noChangeAspect="1" noChangeArrowheads="1"/>
          </p:cNvPicPr>
          <p:nvPr/>
        </p:nvPicPr>
        <p:blipFill>
          <a:blip r:embed="rId42" cstate="email">
            <a:extLst>
              <a:ext uri="{28A0092B-C50C-407E-A947-70E740481C1C}">
                <a14:useLocalDpi xmlns:a14="http://schemas.microsoft.com/office/drawing/2010/main"/>
              </a:ext>
            </a:extLst>
          </a:blip>
          <a:srcRect/>
          <a:stretch>
            <a:fillRect/>
          </a:stretch>
        </p:blipFill>
        <p:spPr bwMode="auto">
          <a:xfrm>
            <a:off x="880106" y="4944237"/>
            <a:ext cx="1542531" cy="474007"/>
          </a:xfrm>
          <a:prstGeom prst="rect">
            <a:avLst/>
          </a:prstGeom>
          <a:noFill/>
        </p:spPr>
      </p:pic>
      <p:pic>
        <p:nvPicPr>
          <p:cNvPr id="122903" name="Picture 23" descr="Guyana Forestry Commission">
            <a:hlinkClick r:id="rId43"/>
          </p:cNvPr>
          <p:cNvPicPr>
            <a:picLocks noChangeAspect="1"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952413" y="3953295"/>
            <a:ext cx="698959" cy="747163"/>
          </a:xfrm>
          <a:prstGeom prst="rect">
            <a:avLst/>
          </a:prstGeom>
          <a:noFill/>
        </p:spPr>
      </p:pic>
      <p:pic>
        <p:nvPicPr>
          <p:cNvPr id="122904" name="Picture 24" descr="UNEMAT">
            <a:hlinkClick r:id="rId45"/>
          </p:cNvPr>
          <p:cNvPicPr>
            <a:picLocks noChangeAspect="1" noChangeArrowheads="1"/>
          </p:cNvPicPr>
          <p:nvPr/>
        </p:nvPicPr>
        <p:blipFill>
          <a:blip r:embed="rId46" cstate="email">
            <a:extLst>
              <a:ext uri="{28A0092B-C50C-407E-A947-70E740481C1C}">
                <a14:useLocalDpi xmlns:a14="http://schemas.microsoft.com/office/drawing/2010/main"/>
              </a:ext>
            </a:extLst>
          </a:blip>
          <a:srcRect/>
          <a:stretch>
            <a:fillRect/>
          </a:stretch>
        </p:blipFill>
        <p:spPr bwMode="auto">
          <a:xfrm>
            <a:off x="1800107" y="2868701"/>
            <a:ext cx="610585" cy="723061"/>
          </a:xfrm>
          <a:prstGeom prst="rect">
            <a:avLst/>
          </a:prstGeom>
          <a:noFill/>
        </p:spPr>
      </p:pic>
      <p:pic>
        <p:nvPicPr>
          <p:cNvPr id="122905" name="Picture 25" descr="UAB">
            <a:hlinkClick r:id="rId47"/>
          </p:cNvPr>
          <p:cNvPicPr>
            <a:picLocks noChangeAspect="1" noChangeArrowheads="1"/>
          </p:cNvPicPr>
          <p:nvPr/>
        </p:nvPicPr>
        <p:blipFill>
          <a:blip r:embed="rId48" cstate="email">
            <a:extLst>
              <a:ext uri="{28A0092B-C50C-407E-A947-70E740481C1C}">
                <a14:useLocalDpi xmlns:a14="http://schemas.microsoft.com/office/drawing/2010/main"/>
              </a:ext>
            </a:extLst>
          </a:blip>
          <a:srcRect/>
          <a:stretch>
            <a:fillRect/>
          </a:stretch>
        </p:blipFill>
        <p:spPr bwMode="auto">
          <a:xfrm>
            <a:off x="99409" y="2985423"/>
            <a:ext cx="706993" cy="1068524"/>
          </a:xfrm>
          <a:prstGeom prst="rect">
            <a:avLst/>
          </a:prstGeom>
          <a:noFill/>
        </p:spPr>
      </p:pic>
      <p:pic>
        <p:nvPicPr>
          <p:cNvPr id="122882" name="Picture 2" descr="noel kempff">
            <a:hlinkClick r:id="rId49"/>
          </p:cNvPr>
          <p:cNvPicPr>
            <a:picLocks noChangeAspect="1" noChangeArrowheads="1"/>
          </p:cNvPicPr>
          <p:nvPr/>
        </p:nvPicPr>
        <p:blipFill>
          <a:blip r:embed="rId50" cstate="print"/>
          <a:srcRect/>
          <a:stretch>
            <a:fillRect/>
          </a:stretch>
        </p:blipFill>
        <p:spPr bwMode="auto">
          <a:xfrm>
            <a:off x="245587" y="984731"/>
            <a:ext cx="1381125" cy="733425"/>
          </a:xfrm>
          <a:prstGeom prst="rect">
            <a:avLst/>
          </a:prstGeom>
          <a:noFill/>
        </p:spPr>
      </p:pic>
      <p:pic>
        <p:nvPicPr>
          <p:cNvPr id="122907" name="Picture 27" descr="isit"/>
          <p:cNvPicPr>
            <a:picLocks noChangeAspect="1" noChangeArrowheads="1"/>
          </p:cNvPicPr>
          <p:nvPr/>
        </p:nvPicPr>
        <p:blipFill>
          <a:blip r:embed="rId51" cstate="email">
            <a:extLst>
              <a:ext uri="{28A0092B-C50C-407E-A947-70E740481C1C}">
                <a14:useLocalDpi xmlns:a14="http://schemas.microsoft.com/office/drawing/2010/main"/>
              </a:ext>
            </a:extLst>
          </a:blip>
          <a:srcRect/>
          <a:stretch>
            <a:fillRect/>
          </a:stretch>
        </p:blipFill>
        <p:spPr bwMode="auto">
          <a:xfrm>
            <a:off x="1749448" y="1748010"/>
            <a:ext cx="2811907" cy="385633"/>
          </a:xfrm>
          <a:prstGeom prst="rect">
            <a:avLst/>
          </a:prstGeom>
          <a:noFill/>
        </p:spPr>
      </p:pic>
      <p:pic>
        <p:nvPicPr>
          <p:cNvPr id="31" name="Picture 3" descr="smithsonian">
            <a:hlinkClick r:id="rId52"/>
          </p:cNvPr>
          <p:cNvPicPr>
            <a:picLocks noChangeAspect="1" noChangeArrowheads="1"/>
          </p:cNvPicPr>
          <p:nvPr/>
        </p:nvPicPr>
        <p:blipFill>
          <a:blip r:embed="rId53" cstate="email">
            <a:extLst>
              <a:ext uri="{28A0092B-C50C-407E-A947-70E740481C1C}">
                <a14:useLocalDpi xmlns:a14="http://schemas.microsoft.com/office/drawing/2010/main"/>
              </a:ext>
            </a:extLst>
          </a:blip>
          <a:srcRect/>
          <a:stretch>
            <a:fillRect/>
          </a:stretch>
        </p:blipFill>
        <p:spPr bwMode="auto">
          <a:xfrm>
            <a:off x="2552989" y="4527867"/>
            <a:ext cx="787333" cy="739129"/>
          </a:xfrm>
          <a:prstGeom prst="rect">
            <a:avLst/>
          </a:prstGeom>
          <a:noFill/>
        </p:spPr>
      </p:pic>
      <p:pic>
        <p:nvPicPr>
          <p:cNvPr id="32" name="Picture 4" descr="NYU">
            <a:hlinkClick r:id="rId54"/>
          </p:cNvPr>
          <p:cNvPicPr>
            <a:picLocks noChangeAspect="1" noChangeArrowheads="1"/>
          </p:cNvPicPr>
          <p:nvPr/>
        </p:nvPicPr>
        <p:blipFill>
          <a:blip r:embed="rId55" cstate="email">
            <a:extLst>
              <a:ext uri="{28A0092B-C50C-407E-A947-70E740481C1C}">
                <a14:useLocalDpi xmlns:a14="http://schemas.microsoft.com/office/drawing/2010/main"/>
              </a:ext>
            </a:extLst>
          </a:blip>
          <a:srcRect/>
          <a:stretch>
            <a:fillRect/>
          </a:stretch>
        </p:blipFill>
        <p:spPr bwMode="auto">
          <a:xfrm>
            <a:off x="99409" y="4551619"/>
            <a:ext cx="666823" cy="674857"/>
          </a:xfrm>
          <a:prstGeom prst="rect">
            <a:avLst/>
          </a:prstGeom>
          <a:noFill/>
        </p:spPr>
      </p:pic>
      <p:pic>
        <p:nvPicPr>
          <p:cNvPr id="33" name="Picture 6" descr="CI">
            <a:hlinkClick r:id="rId56"/>
          </p:cNvPr>
          <p:cNvPicPr>
            <a:picLocks noChangeAspect="1" noChangeArrowheads="1"/>
          </p:cNvPicPr>
          <p:nvPr/>
        </p:nvPicPr>
        <p:blipFill>
          <a:blip r:embed="rId57" cstate="print"/>
          <a:srcRect/>
          <a:stretch>
            <a:fillRect/>
          </a:stretch>
        </p:blipFill>
        <p:spPr bwMode="auto">
          <a:xfrm>
            <a:off x="256095" y="6130826"/>
            <a:ext cx="2381250" cy="504825"/>
          </a:xfrm>
          <a:prstGeom prst="rect">
            <a:avLst/>
          </a:prstGeom>
          <a:noFill/>
        </p:spPr>
      </p:pic>
      <p:pic>
        <p:nvPicPr>
          <p:cNvPr id="34" name="Picture 7" descr="aca">
            <a:hlinkClick r:id="rId58"/>
          </p:cNvPr>
          <p:cNvPicPr>
            <a:picLocks noChangeAspect="1" noChangeArrowheads="1"/>
          </p:cNvPicPr>
          <p:nvPr/>
        </p:nvPicPr>
        <p:blipFill>
          <a:blip r:embed="rId59" cstate="email">
            <a:extLst>
              <a:ext uri="{28A0092B-C50C-407E-A947-70E740481C1C}">
                <a14:useLocalDpi xmlns:a14="http://schemas.microsoft.com/office/drawing/2010/main"/>
              </a:ext>
            </a:extLst>
          </a:blip>
          <a:srcRect/>
          <a:stretch>
            <a:fillRect/>
          </a:stretch>
        </p:blipFill>
        <p:spPr bwMode="auto">
          <a:xfrm>
            <a:off x="6283702" y="5201420"/>
            <a:ext cx="1156899" cy="401701"/>
          </a:xfrm>
          <a:prstGeom prst="rect">
            <a:avLst/>
          </a:prstGeom>
          <a:noFill/>
        </p:spPr>
      </p:pic>
      <p:pic>
        <p:nvPicPr>
          <p:cNvPr id="35" name="Picture 8" descr="missouri botanical garden">
            <a:hlinkClick r:id="rId60"/>
          </p:cNvPr>
          <p:cNvPicPr>
            <a:picLocks noChangeAspect="1" noChangeArrowheads="1"/>
          </p:cNvPicPr>
          <p:nvPr/>
        </p:nvPicPr>
        <p:blipFill>
          <a:blip r:embed="rId61" cstate="email">
            <a:extLst>
              <a:ext uri="{28A0092B-C50C-407E-A947-70E740481C1C}">
                <a14:useLocalDpi xmlns:a14="http://schemas.microsoft.com/office/drawing/2010/main"/>
              </a:ext>
            </a:extLst>
          </a:blip>
          <a:srcRect/>
          <a:stretch>
            <a:fillRect/>
          </a:stretch>
        </p:blipFill>
        <p:spPr bwMode="auto">
          <a:xfrm>
            <a:off x="4452247" y="6474971"/>
            <a:ext cx="1976364" cy="160680"/>
          </a:xfrm>
          <a:prstGeom prst="rect">
            <a:avLst/>
          </a:prstGeom>
          <a:noFill/>
        </p:spPr>
      </p:pic>
      <p:pic>
        <p:nvPicPr>
          <p:cNvPr id="36" name="Picture 9" descr="edb">
            <a:hlinkClick r:id="rId62"/>
          </p:cNvPr>
          <p:cNvPicPr>
            <a:picLocks noChangeAspect="1" noChangeArrowheads="1"/>
          </p:cNvPicPr>
          <p:nvPr/>
        </p:nvPicPr>
        <p:blipFill>
          <a:blip r:embed="rId63" cstate="email">
            <a:extLst>
              <a:ext uri="{28A0092B-C50C-407E-A947-70E740481C1C}">
                <a14:useLocalDpi xmlns:a14="http://schemas.microsoft.com/office/drawing/2010/main"/>
              </a:ext>
            </a:extLst>
          </a:blip>
          <a:srcRect/>
          <a:stretch>
            <a:fillRect/>
          </a:stretch>
        </p:blipFill>
        <p:spPr bwMode="auto">
          <a:xfrm>
            <a:off x="2711895" y="6196454"/>
            <a:ext cx="1613895" cy="490083"/>
          </a:xfrm>
          <a:prstGeom prst="rect">
            <a:avLst/>
          </a:prstGeom>
          <a:noFill/>
        </p:spPr>
      </p:pic>
      <p:pic>
        <p:nvPicPr>
          <p:cNvPr id="37" name="Picture 10" descr="UU">
            <a:hlinkClick r:id="rId64"/>
          </p:cNvPr>
          <p:cNvPicPr>
            <a:picLocks noChangeAspect="1" noChangeArrowheads="1"/>
          </p:cNvPicPr>
          <p:nvPr/>
        </p:nvPicPr>
        <p:blipFill>
          <a:blip r:embed="rId65" cstate="email">
            <a:extLst>
              <a:ext uri="{28A0092B-C50C-407E-A947-70E740481C1C}">
                <a14:useLocalDpi xmlns:a14="http://schemas.microsoft.com/office/drawing/2010/main"/>
              </a:ext>
            </a:extLst>
          </a:blip>
          <a:srcRect/>
          <a:stretch>
            <a:fillRect/>
          </a:stretch>
        </p:blipFill>
        <p:spPr bwMode="auto">
          <a:xfrm>
            <a:off x="4429435" y="5809083"/>
            <a:ext cx="1614837" cy="506143"/>
          </a:xfrm>
          <a:prstGeom prst="rect">
            <a:avLst/>
          </a:prstGeom>
          <a:noFill/>
        </p:spPr>
      </p:pic>
      <p:pic>
        <p:nvPicPr>
          <p:cNvPr id="38" name="Picture 11" descr="ceh">
            <a:hlinkClick r:id="rId66"/>
          </p:cNvPr>
          <p:cNvPicPr>
            <a:picLocks noChangeAspect="1" noChangeArrowheads="1"/>
          </p:cNvPicPr>
          <p:nvPr/>
        </p:nvPicPr>
        <p:blipFill>
          <a:blip r:embed="rId67" cstate="email">
            <a:extLst>
              <a:ext uri="{28A0092B-C50C-407E-A947-70E740481C1C}">
                <a14:useLocalDpi xmlns:a14="http://schemas.microsoft.com/office/drawing/2010/main"/>
              </a:ext>
            </a:extLst>
          </a:blip>
          <a:srcRect/>
          <a:stretch>
            <a:fillRect/>
          </a:stretch>
        </p:blipFill>
        <p:spPr bwMode="auto">
          <a:xfrm>
            <a:off x="7440601" y="6130320"/>
            <a:ext cx="1689942" cy="447835"/>
          </a:xfrm>
          <a:prstGeom prst="rect">
            <a:avLst/>
          </a:prstGeom>
          <a:noFill/>
        </p:spPr>
      </p:pic>
      <p:pic>
        <p:nvPicPr>
          <p:cNvPr id="39" name="Picture 12" descr="leeds">
            <a:hlinkClick r:id="rId68"/>
          </p:cNvPr>
          <p:cNvPicPr>
            <a:picLocks noChangeAspect="1" noChangeArrowheads="1"/>
          </p:cNvPicPr>
          <p:nvPr/>
        </p:nvPicPr>
        <p:blipFill>
          <a:blip r:embed="rId69" cstate="email">
            <a:extLst>
              <a:ext uri="{28A0092B-C50C-407E-A947-70E740481C1C}">
                <a14:useLocalDpi xmlns:a14="http://schemas.microsoft.com/office/drawing/2010/main"/>
              </a:ext>
            </a:extLst>
          </a:blip>
          <a:srcRect/>
          <a:stretch>
            <a:fillRect/>
          </a:stretch>
        </p:blipFill>
        <p:spPr bwMode="auto">
          <a:xfrm>
            <a:off x="2978310" y="2188340"/>
            <a:ext cx="1622871" cy="642721"/>
          </a:xfrm>
          <a:prstGeom prst="rect">
            <a:avLst/>
          </a:prstGeom>
          <a:noFill/>
        </p:spPr>
      </p:pic>
      <p:pic>
        <p:nvPicPr>
          <p:cNvPr id="40" name="Picture 13" descr="oxford">
            <a:hlinkClick r:id="rId70"/>
          </p:cNvPr>
          <p:cNvPicPr>
            <a:picLocks noChangeAspect="1" noChangeArrowheads="1"/>
          </p:cNvPicPr>
          <p:nvPr/>
        </p:nvPicPr>
        <p:blipFill>
          <a:blip r:embed="rId71" cstate="email">
            <a:extLst>
              <a:ext uri="{28A0092B-C50C-407E-A947-70E740481C1C}">
                <a14:useLocalDpi xmlns:a14="http://schemas.microsoft.com/office/drawing/2010/main"/>
              </a:ext>
            </a:extLst>
          </a:blip>
          <a:srcRect/>
          <a:stretch>
            <a:fillRect/>
          </a:stretch>
        </p:blipFill>
        <p:spPr bwMode="auto">
          <a:xfrm>
            <a:off x="2877580" y="3819627"/>
            <a:ext cx="1574667" cy="490075"/>
          </a:xfrm>
          <a:prstGeom prst="rect">
            <a:avLst/>
          </a:prstGeom>
          <a:noFill/>
        </p:spPr>
      </p:pic>
      <p:pic>
        <p:nvPicPr>
          <p:cNvPr id="41" name="Picture 14" descr="edinburgh">
            <a:hlinkClick r:id="rId72"/>
          </p:cNvPr>
          <p:cNvPicPr>
            <a:picLocks noChangeAspect="1" noChangeArrowheads="1"/>
          </p:cNvPicPr>
          <p:nvPr/>
        </p:nvPicPr>
        <p:blipFill>
          <a:blip r:embed="rId73" cstate="email">
            <a:extLst>
              <a:ext uri="{28A0092B-C50C-407E-A947-70E740481C1C}">
                <a14:useLocalDpi xmlns:a14="http://schemas.microsoft.com/office/drawing/2010/main"/>
              </a:ext>
            </a:extLst>
          </a:blip>
          <a:srcRect/>
          <a:stretch>
            <a:fillRect/>
          </a:stretch>
        </p:blipFill>
        <p:spPr bwMode="auto">
          <a:xfrm>
            <a:off x="8100491" y="4265419"/>
            <a:ext cx="506143" cy="514177"/>
          </a:xfrm>
          <a:prstGeom prst="rect">
            <a:avLst/>
          </a:prstGeom>
          <a:noFill/>
        </p:spPr>
      </p:pic>
      <p:pic>
        <p:nvPicPr>
          <p:cNvPr id="42" name="Picture 5" descr="duke">
            <a:hlinkClick r:id="rId74"/>
          </p:cNvPr>
          <p:cNvPicPr>
            <a:picLocks noChangeAspect="1" noChangeArrowheads="1"/>
          </p:cNvPicPr>
          <p:nvPr/>
        </p:nvPicPr>
        <p:blipFill>
          <a:blip r:embed="rId75" cstate="email">
            <a:extLst>
              <a:ext uri="{28A0092B-C50C-407E-A947-70E740481C1C}">
                <a14:useLocalDpi xmlns:a14="http://schemas.microsoft.com/office/drawing/2010/main"/>
              </a:ext>
            </a:extLst>
          </a:blip>
          <a:srcRect/>
          <a:stretch>
            <a:fillRect/>
          </a:stretch>
        </p:blipFill>
        <p:spPr bwMode="auto">
          <a:xfrm>
            <a:off x="899337" y="2813376"/>
            <a:ext cx="727375" cy="827211"/>
          </a:xfrm>
          <a:prstGeom prst="rect">
            <a:avLst/>
          </a:prstGeom>
          <a:noFill/>
        </p:spPr>
      </p:pic>
      <p:sp>
        <p:nvSpPr>
          <p:cNvPr id="43" name="Title 1"/>
          <p:cNvSpPr>
            <a:spLocks noGrp="1"/>
          </p:cNvSpPr>
          <p:nvPr>
            <p:ph type="title"/>
          </p:nvPr>
        </p:nvSpPr>
        <p:spPr>
          <a:xfrm>
            <a:off x="0" y="92501"/>
            <a:ext cx="9130543" cy="1107996"/>
          </a:xfrm>
        </p:spPr>
        <p:txBody>
          <a:bodyPr/>
          <a:lstStyle/>
          <a:p>
            <a:r>
              <a:rPr lang="en-US" dirty="0" smtClean="0"/>
              <a:t>These networks have a long history and experience </a:t>
            </a:r>
            <a:br>
              <a:rPr lang="en-US" dirty="0" smtClean="0"/>
            </a:br>
            <a:r>
              <a:rPr lang="en-US" dirty="0" smtClean="0"/>
              <a:t>building on a network of cooperating partners and mutual trust</a:t>
            </a:r>
            <a:endParaRPr lang="en-GB" dirty="0"/>
          </a:p>
        </p:txBody>
      </p:sp>
      <p:sp>
        <p:nvSpPr>
          <p:cNvPr id="2" name="TextBox 1"/>
          <p:cNvSpPr txBox="1"/>
          <p:nvPr/>
        </p:nvSpPr>
        <p:spPr>
          <a:xfrm rot="20829842">
            <a:off x="1865825" y="3358496"/>
            <a:ext cx="5722595" cy="707886"/>
          </a:xfrm>
          <a:prstGeom prst="rect">
            <a:avLst/>
          </a:prstGeom>
          <a:solidFill>
            <a:srgbClr val="FFFF66">
              <a:alpha val="50196"/>
            </a:srgbClr>
          </a:solidFill>
        </p:spPr>
        <p:txBody>
          <a:bodyPr wrap="square" rtlCol="0">
            <a:spAutoFit/>
          </a:bodyPr>
          <a:lstStyle/>
          <a:p>
            <a:r>
              <a:rPr lang="en-US" sz="4000" b="1" dirty="0" smtClean="0">
                <a:solidFill>
                  <a:srgbClr val="FF0000"/>
                </a:solidFill>
              </a:rPr>
              <a:t>RAINFOR Partners</a:t>
            </a:r>
            <a:endParaRPr lang="en-GB" b="1" dirty="0">
              <a:solidFill>
                <a:srgbClr val="FF0000"/>
              </a:solidFill>
            </a:endParaRPr>
          </a:p>
        </p:txBody>
      </p:sp>
    </p:spTree>
    <p:extLst>
      <p:ext uri="{BB962C8B-B14F-4D97-AF65-F5344CB8AC3E}">
        <p14:creationId xmlns:p14="http://schemas.microsoft.com/office/powerpoint/2010/main" val="2362881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04" y="180721"/>
            <a:ext cx="8301667" cy="1077218"/>
          </a:xfrm>
        </p:spPr>
        <p:txBody>
          <a:bodyPr/>
          <a:lstStyle/>
          <a:p>
            <a:r>
              <a:rPr lang="en-US" sz="3200" dirty="0" smtClean="0"/>
              <a:t>GEDI Biomass Calibration Database (Oct 2016)</a:t>
            </a:r>
            <a:endParaRPr lang="en-US" sz="3200" dirty="0"/>
          </a:p>
        </p:txBody>
      </p:sp>
      <p:sp>
        <p:nvSpPr>
          <p:cNvPr id="3" name="Text Placeholder 2"/>
          <p:cNvSpPr>
            <a:spLocks noGrp="1"/>
          </p:cNvSpPr>
          <p:nvPr>
            <p:ph type="body" sz="quarter" idx="10"/>
          </p:nvPr>
        </p:nvSpPr>
        <p:spPr>
          <a:xfrm>
            <a:off x="109203" y="1842686"/>
            <a:ext cx="1781845" cy="3501747"/>
          </a:xfrm>
        </p:spPr>
        <p:txBody>
          <a:bodyPr>
            <a:normAutofit/>
          </a:bodyPr>
          <a:lstStyle/>
          <a:p>
            <a:r>
              <a:rPr lang="en-US" sz="1500" dirty="0"/>
              <a:t>2357 plots from 42 projects</a:t>
            </a:r>
            <a:br>
              <a:rPr lang="en-US" sz="1500" dirty="0"/>
            </a:br>
            <a:endParaRPr lang="en-US" sz="1500" dirty="0">
              <a:solidFill>
                <a:srgbClr val="0070C0"/>
              </a:solidFill>
            </a:endParaRPr>
          </a:p>
          <a:p>
            <a:r>
              <a:rPr lang="en-US" sz="1500" dirty="0">
                <a:solidFill>
                  <a:srgbClr val="0070C0"/>
                </a:solidFill>
              </a:rPr>
              <a:t>28 projects with stem maps</a:t>
            </a:r>
            <a:br>
              <a:rPr lang="en-US" sz="1500" dirty="0">
                <a:solidFill>
                  <a:srgbClr val="0070C0"/>
                </a:solidFill>
              </a:rPr>
            </a:br>
            <a:endParaRPr lang="en-US" sz="1500" dirty="0"/>
          </a:p>
          <a:p>
            <a:r>
              <a:rPr lang="en-US" sz="1500" dirty="0">
                <a:solidFill>
                  <a:srgbClr val="FF0000"/>
                </a:solidFill>
              </a:rPr>
              <a:t>14 projects with plot or subplot level info</a:t>
            </a:r>
          </a:p>
          <a:p>
            <a:endParaRPr lang="en-US" sz="1500" dirty="0">
              <a:solidFill>
                <a:srgbClr val="FF0000"/>
              </a:solidFill>
            </a:endParaRPr>
          </a:p>
        </p:txBody>
      </p:sp>
      <p:grpSp>
        <p:nvGrpSpPr>
          <p:cNvPr id="4" name="Group 3"/>
          <p:cNvGrpSpPr/>
          <p:nvPr/>
        </p:nvGrpSpPr>
        <p:grpSpPr>
          <a:xfrm>
            <a:off x="346471" y="4418861"/>
            <a:ext cx="1518582" cy="669414"/>
            <a:chOff x="657225" y="4852987"/>
            <a:chExt cx="2024776" cy="892552"/>
          </a:xfrm>
        </p:grpSpPr>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2688"/>
            <a:stretch/>
          </p:blipFill>
          <p:spPr bwMode="auto">
            <a:xfrm>
              <a:off x="876300" y="4852987"/>
              <a:ext cx="238125"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425" y="4852987"/>
              <a:ext cx="2190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t="1500" b="1"/>
            <a:stretch/>
          </p:blipFill>
          <p:spPr bwMode="auto">
            <a:xfrm>
              <a:off x="657225" y="4852987"/>
              <a:ext cx="219075" cy="853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03901" y="4852987"/>
              <a:ext cx="1178100" cy="892552"/>
            </a:xfrm>
            <a:prstGeom prst="rect">
              <a:avLst/>
            </a:prstGeom>
            <a:solidFill>
              <a:schemeClr val="bg1"/>
            </a:solidFill>
          </p:spPr>
          <p:txBody>
            <a:bodyPr wrap="none" rtlCol="0">
              <a:spAutoFit/>
            </a:bodyPr>
            <a:lstStyle/>
            <a:p>
              <a:r>
                <a:rPr lang="en-US" sz="750" dirty="0"/>
                <a:t>0 – 0.5 ha</a:t>
              </a:r>
            </a:p>
            <a:p>
              <a:r>
                <a:rPr lang="en-US" sz="750" dirty="0"/>
                <a:t>0.5 – 1.0 ha</a:t>
              </a:r>
            </a:p>
            <a:p>
              <a:r>
                <a:rPr lang="en-US" sz="750" dirty="0"/>
                <a:t>1.0 – 4.0 ha</a:t>
              </a:r>
            </a:p>
            <a:p>
              <a:r>
                <a:rPr lang="en-US" sz="750" dirty="0"/>
                <a:t>4.0 – 25.0 ha</a:t>
              </a:r>
            </a:p>
            <a:p>
              <a:r>
                <a:rPr lang="en-US" sz="750" dirty="0"/>
                <a:t>25.0 - 50.0 ha</a:t>
              </a:r>
            </a:p>
          </p:txBody>
        </p:sp>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0" y="4852987"/>
              <a:ext cx="219075"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5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2820" r="2401"/>
          <a:stretch/>
        </p:blipFill>
        <p:spPr bwMode="auto">
          <a:xfrm>
            <a:off x="1890258" y="1842686"/>
            <a:ext cx="7067939" cy="3382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346471" y="5912965"/>
            <a:ext cx="2388447" cy="650884"/>
            <a:chOff x="9289064" y="6085138"/>
            <a:chExt cx="2706086" cy="737445"/>
          </a:xfrm>
        </p:grpSpPr>
        <p:pic>
          <p:nvPicPr>
            <p:cNvPr id="12" name="Picture 11"/>
            <p:cNvPicPr>
              <a:picLocks noChangeAspect="1"/>
            </p:cNvPicPr>
            <p:nvPr userDrawn="1"/>
          </p:nvPicPr>
          <p:blipFill>
            <a:blip r:embed="rId8"/>
            <a:stretch>
              <a:fillRect/>
            </a:stretch>
          </p:blipFill>
          <p:spPr>
            <a:xfrm>
              <a:off x="10045700" y="6085138"/>
              <a:ext cx="1949450" cy="737445"/>
            </a:xfrm>
            <a:prstGeom prst="rect">
              <a:avLst/>
            </a:prstGeom>
          </p:spPr>
        </p:pic>
        <p:grpSp>
          <p:nvGrpSpPr>
            <p:cNvPr id="13" name="Group 12"/>
            <p:cNvGrpSpPr/>
            <p:nvPr userDrawn="1"/>
          </p:nvGrpSpPr>
          <p:grpSpPr>
            <a:xfrm>
              <a:off x="9289064" y="6085138"/>
              <a:ext cx="720618" cy="723832"/>
              <a:chOff x="155792" y="1124530"/>
              <a:chExt cx="1458574" cy="1465080"/>
            </a:xfrm>
          </p:grpSpPr>
          <p:sp>
            <p:nvSpPr>
              <p:cNvPr id="14" name="Shape 104"/>
              <p:cNvSpPr/>
              <p:nvPr/>
            </p:nvSpPr>
            <p:spPr>
              <a:xfrm>
                <a:off x="888469" y="1902449"/>
                <a:ext cx="0" cy="249184"/>
              </a:xfrm>
              <a:prstGeom prst="rect">
                <a:avLst/>
              </a:prstGeom>
              <a:ln w="12700">
                <a:miter lim="400000"/>
              </a:ln>
            </p:spPr>
            <p:txBody>
              <a:bodyPr wrap="none" lIns="0" tIns="0" rIns="0" bIns="0" anchor="ctr">
                <a:spAutoFit/>
              </a:bodyPr>
              <a:lstStyle/>
              <a:p>
                <a:pPr defTabSz="321374">
                  <a:tabLst>
                    <a:tab pos="249957" algn="l"/>
                    <a:tab pos="499915" algn="l"/>
                    <a:tab pos="749876" algn="l"/>
                    <a:tab pos="999834" algn="l"/>
                    <a:tab pos="1249792" algn="l"/>
                    <a:tab pos="1499750" algn="l"/>
                    <a:tab pos="1749707" algn="l"/>
                    <a:tab pos="1999668" algn="l"/>
                    <a:tab pos="2249626" algn="l"/>
                    <a:tab pos="2499584" algn="l"/>
                    <a:tab pos="2749541" algn="l"/>
                    <a:tab pos="2999498" algn="l"/>
                  </a:tabLst>
                  <a:defRPr sz="1200">
                    <a:solidFill>
                      <a:srgbClr val="000000"/>
                    </a:solidFill>
                    <a:latin typeface="Helvetica"/>
                    <a:ea typeface="Helvetica"/>
                    <a:cs typeface="Helvetica"/>
                    <a:sym typeface="Helvetica"/>
                  </a:defRPr>
                </a:pPr>
                <a:endParaRPr sz="800">
                  <a:solidFill>
                    <a:srgbClr val="FF060A"/>
                  </a:solidFill>
                  <a:latin typeface="Helvetica"/>
                  <a:ea typeface="Helvetica"/>
                  <a:cs typeface="Helvetica"/>
                  <a:sym typeface="Helvetica"/>
                </a:endParaRPr>
              </a:p>
            </p:txBody>
          </p:sp>
          <p:pic>
            <p:nvPicPr>
              <p:cNvPr id="15" name="Red Starburst Vector.pdf"/>
              <p:cNvPicPr/>
              <p:nvPr/>
            </p:nvPicPr>
            <p:blipFill>
              <a:blip r:embed="rId9" cstate="print">
                <a:extLst>
                  <a:ext uri="{28A0092B-C50C-407E-A947-70E740481C1C}">
                    <a14:useLocalDpi xmlns:a14="http://schemas.microsoft.com/office/drawing/2010/main"/>
                  </a:ext>
                </a:extLst>
              </a:blip>
              <a:stretch>
                <a:fillRect/>
              </a:stretch>
            </p:blipFill>
            <p:spPr>
              <a:xfrm>
                <a:off x="155792" y="1124530"/>
                <a:ext cx="1458574" cy="1458574"/>
              </a:xfrm>
              <a:prstGeom prst="rect">
                <a:avLst/>
              </a:prstGeom>
              <a:ln w="12700">
                <a:miter lim="400000"/>
              </a:ln>
            </p:spPr>
          </p:pic>
          <p:pic>
            <p:nvPicPr>
              <p:cNvPr id="16" name="pasted-image-filtered.png"/>
              <p:cNvPicPr/>
              <p:nvPr/>
            </p:nvPicPr>
            <p:blipFill>
              <a:blip r:embed="rId10" cstate="print">
                <a:extLst>
                  <a:ext uri="{28A0092B-C50C-407E-A947-70E740481C1C}">
                    <a14:useLocalDpi xmlns:a14="http://schemas.microsoft.com/office/drawing/2010/main"/>
                  </a:ext>
                </a:extLst>
              </a:blip>
              <a:stretch>
                <a:fillRect/>
              </a:stretch>
            </p:blipFill>
            <p:spPr>
              <a:xfrm>
                <a:off x="455297" y="1714501"/>
                <a:ext cx="806022" cy="875109"/>
              </a:xfrm>
              <a:prstGeom prst="rect">
                <a:avLst/>
              </a:prstGeom>
              <a:ln w="12700">
                <a:miter lim="400000"/>
              </a:ln>
            </p:spPr>
          </p:pic>
          <p:pic>
            <p:nvPicPr>
              <p:cNvPr id="17" name="pasted-image.tif"/>
              <p:cNvPicPr/>
              <p:nvPr/>
            </p:nvPicPr>
            <p:blipFill>
              <a:blip r:embed="rId11" cstate="print">
                <a:extLst>
                  <a:ext uri="{28A0092B-C50C-407E-A947-70E740481C1C}">
                    <a14:useLocalDpi xmlns:a14="http://schemas.microsoft.com/office/drawing/2010/main"/>
                  </a:ext>
                </a:extLst>
              </a:blip>
              <a:stretch>
                <a:fillRect/>
              </a:stretch>
            </p:blipFill>
            <p:spPr>
              <a:xfrm>
                <a:off x="530866" y="1165464"/>
                <a:ext cx="654884" cy="391134"/>
              </a:xfrm>
              <a:prstGeom prst="rect">
                <a:avLst/>
              </a:prstGeom>
              <a:ln w="12700">
                <a:miter lim="400000"/>
              </a:ln>
            </p:spPr>
          </p:pic>
        </p:grpSp>
      </p:grpSp>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02026" y="5997291"/>
            <a:ext cx="1470273" cy="618454"/>
          </a:xfrm>
          <a:prstGeom prst="rect">
            <a:avLst/>
          </a:prstGeom>
        </p:spPr>
      </p:pic>
      <p:sp>
        <p:nvSpPr>
          <p:cNvPr id="19" name="TextBox 18"/>
          <p:cNvSpPr txBox="1"/>
          <p:nvPr/>
        </p:nvSpPr>
        <p:spPr>
          <a:xfrm>
            <a:off x="3142810" y="5882856"/>
            <a:ext cx="3494660" cy="738664"/>
          </a:xfrm>
          <a:prstGeom prst="rect">
            <a:avLst/>
          </a:prstGeom>
          <a:noFill/>
        </p:spPr>
        <p:txBody>
          <a:bodyPr wrap="square" rtlCol="0" anchor="b" anchorCtr="0">
            <a:spAutoFit/>
          </a:bodyPr>
          <a:lstStyle/>
          <a:p>
            <a:pPr algn="ctr"/>
            <a:r>
              <a:rPr lang="en-US" sz="1400" dirty="0">
                <a:solidFill>
                  <a:srgbClr val="7F7F7F"/>
                </a:solidFill>
              </a:rPr>
              <a:t>John David </a:t>
            </a:r>
            <a:r>
              <a:rPr lang="en-US" sz="1400" dirty="0" smtClean="0">
                <a:solidFill>
                  <a:srgbClr val="7F7F7F"/>
                </a:solidFill>
              </a:rPr>
              <a:t>Armston</a:t>
            </a:r>
            <a:endParaRPr lang="en-US" sz="1400" dirty="0">
              <a:solidFill>
                <a:srgbClr val="7F7F7F"/>
              </a:solidFill>
            </a:endParaRPr>
          </a:p>
          <a:p>
            <a:pPr algn="ctr"/>
            <a:r>
              <a:rPr lang="en-US" sz="1400" baseline="0" dirty="0" err="1" smtClean="0">
                <a:solidFill>
                  <a:srgbClr val="7F7F7F"/>
                </a:solidFill>
              </a:rPr>
              <a:t>AfriSAR</a:t>
            </a:r>
            <a:r>
              <a:rPr lang="en-US" sz="1400" baseline="0" dirty="0" smtClean="0">
                <a:solidFill>
                  <a:srgbClr val="7F7F7F"/>
                </a:solidFill>
              </a:rPr>
              <a:t> Science Team Meeting October 26-28 2016</a:t>
            </a:r>
            <a:endParaRPr lang="en-US" sz="1400" dirty="0">
              <a:solidFill>
                <a:srgbClr val="7F7F7F"/>
              </a:solidFill>
            </a:endParaRPr>
          </a:p>
        </p:txBody>
      </p:sp>
    </p:spTree>
    <p:extLst>
      <p:ext uri="{BB962C8B-B14F-4D97-AF65-F5344CB8AC3E}">
        <p14:creationId xmlns:p14="http://schemas.microsoft.com/office/powerpoint/2010/main" val="207850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23" y="237245"/>
            <a:ext cx="7174800" cy="584775"/>
          </a:xfrm>
        </p:spPr>
        <p:txBody>
          <a:bodyPr/>
          <a:lstStyle/>
          <a:p>
            <a:r>
              <a:rPr lang="en-US" sz="3200" dirty="0" smtClean="0"/>
              <a:t>Where we are today</a:t>
            </a:r>
            <a:endParaRPr lang="en-GB" sz="3200" dirty="0"/>
          </a:p>
        </p:txBody>
      </p:sp>
      <p:sp>
        <p:nvSpPr>
          <p:cNvPr id="3" name="Content Placeholder 2"/>
          <p:cNvSpPr>
            <a:spLocks noGrp="1"/>
          </p:cNvSpPr>
          <p:nvPr>
            <p:ph idx="1"/>
          </p:nvPr>
        </p:nvSpPr>
        <p:spPr>
          <a:xfrm>
            <a:off x="358775" y="1053131"/>
            <a:ext cx="5351700" cy="1344682"/>
          </a:xfrm>
        </p:spPr>
        <p:txBody>
          <a:bodyPr>
            <a:normAutofit/>
          </a:bodyPr>
          <a:lstStyle/>
          <a:p>
            <a:r>
              <a:rPr lang="en-US" b="1" dirty="0">
                <a:solidFill>
                  <a:schemeClr val="accent5">
                    <a:lumMod val="50000"/>
                  </a:schemeClr>
                </a:solidFill>
              </a:rPr>
              <a:t>The </a:t>
            </a:r>
            <a:r>
              <a:rPr lang="en-US" b="1" dirty="0" smtClean="0">
                <a:solidFill>
                  <a:schemeClr val="accent5">
                    <a:lumMod val="50000"/>
                  </a:schemeClr>
                </a:solidFill>
              </a:rPr>
              <a:t>Good</a:t>
            </a:r>
          </a:p>
          <a:p>
            <a:r>
              <a:rPr lang="en-US" dirty="0" smtClean="0"/>
              <a:t>We don’t start from scratch. </a:t>
            </a:r>
            <a:r>
              <a:rPr lang="en-US" dirty="0" err="1" smtClean="0">
                <a:solidFill>
                  <a:schemeClr val="accent1"/>
                </a:solidFill>
              </a:rPr>
              <a:t>Rainfor</a:t>
            </a:r>
            <a:r>
              <a:rPr lang="en-US" dirty="0" smtClean="0">
                <a:solidFill>
                  <a:schemeClr val="accent1"/>
                </a:solidFill>
              </a:rPr>
              <a:t>, </a:t>
            </a:r>
            <a:r>
              <a:rPr lang="en-US" dirty="0" err="1" smtClean="0">
                <a:solidFill>
                  <a:schemeClr val="accent1"/>
                </a:solidFill>
              </a:rPr>
              <a:t>Afritron</a:t>
            </a:r>
            <a:r>
              <a:rPr lang="en-US" dirty="0" smtClean="0">
                <a:solidFill>
                  <a:schemeClr val="accent1"/>
                </a:solidFill>
              </a:rPr>
              <a:t>, CTFS </a:t>
            </a:r>
            <a:r>
              <a:rPr lang="en-US" dirty="0" err="1" smtClean="0">
                <a:solidFill>
                  <a:schemeClr val="accent1"/>
                </a:solidFill>
              </a:rPr>
              <a:t>ForestGEO</a:t>
            </a:r>
            <a:r>
              <a:rPr lang="en-US" dirty="0" smtClean="0">
                <a:solidFill>
                  <a:schemeClr val="accent1"/>
                </a:solidFill>
              </a:rPr>
              <a:t>, and others … Many of you have already worked with this data!</a:t>
            </a:r>
            <a:endParaRPr lang="en-US" b="1" dirty="0">
              <a:solidFill>
                <a:schemeClr val="accent5">
                  <a:lumMod val="50000"/>
                </a:schemeClr>
              </a:solidFill>
            </a:endParaRPr>
          </a:p>
        </p:txBody>
      </p:sp>
      <p:sp>
        <p:nvSpPr>
          <p:cNvPr id="7" name="Content Placeholder 2"/>
          <p:cNvSpPr txBox="1">
            <a:spLocks/>
          </p:cNvSpPr>
          <p:nvPr/>
        </p:nvSpPr>
        <p:spPr>
          <a:xfrm>
            <a:off x="358775" y="4101913"/>
            <a:ext cx="5351700" cy="1488750"/>
          </a:xfrm>
          <a:prstGeom prst="rect">
            <a:avLst/>
          </a:prstGeom>
        </p:spPr>
        <p:txBody>
          <a:bodyPr vert="horz" lIns="91440" tIns="45720" rIns="91440" bIns="45720" rtlCol="0">
            <a:normAutofit lnSpcReduction="10000"/>
          </a:bodyPr>
          <a:lstStyle>
            <a:lvl1pPr marL="0" marR="0" indent="0" algn="l" defTabSz="914400" rtl="0" eaLnBrk="1" fontAlgn="base" latinLnBrk="0" hangingPunct="1">
              <a:lnSpc>
                <a:spcPct val="119000"/>
              </a:lnSpc>
              <a:spcBef>
                <a:spcPct val="20000"/>
              </a:spcBef>
              <a:spcAft>
                <a:spcPct val="0"/>
              </a:spcAft>
              <a:buClr>
                <a:srgbClr val="0098DB"/>
              </a:buClr>
              <a:buSzTx/>
              <a:buFont typeface="Verdana" pitchFamily="34" charset="0"/>
              <a:buNone/>
              <a:tabLst/>
              <a:defRPr sz="1600">
                <a:solidFill>
                  <a:schemeClr val="bg2"/>
                </a:solidFill>
                <a:latin typeface="+mn-lt"/>
                <a:ea typeface="+mn-ea"/>
                <a:cs typeface="+mn-cs"/>
              </a:defRPr>
            </a:lvl1pPr>
            <a:lvl2pPr marL="808038"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2pPr>
            <a:lvl3pPr marL="1406525"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3pPr>
            <a:lvl4pPr marL="2005013"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4pPr>
            <a:lvl5pPr marL="2603500"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5pPr>
            <a:lvl6pPr marL="34798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9pPr>
          </a:lstStyle>
          <a:p>
            <a:r>
              <a:rPr lang="en-US" b="1" kern="0" dirty="0" smtClean="0">
                <a:solidFill>
                  <a:schemeClr val="accent5">
                    <a:lumMod val="50000"/>
                  </a:schemeClr>
                </a:solidFill>
              </a:rPr>
              <a:t>The Ugly</a:t>
            </a:r>
          </a:p>
          <a:p>
            <a:r>
              <a:rPr lang="en-US" kern="0" dirty="0" smtClean="0"/>
              <a:t>Measuring AGB with good quality on the ground is expensive. </a:t>
            </a:r>
            <a:r>
              <a:rPr lang="en-US" kern="0" dirty="0" smtClean="0">
                <a:solidFill>
                  <a:schemeClr val="accent1"/>
                </a:solidFill>
              </a:rPr>
              <a:t>Agencies currently don’t have a programmatic line to fund the collection of the required data.</a:t>
            </a:r>
            <a:r>
              <a:rPr lang="en-US" kern="0" dirty="0" smtClean="0"/>
              <a:t> </a:t>
            </a:r>
          </a:p>
          <a:p>
            <a:endParaRPr lang="en-US" kern="0" dirty="0"/>
          </a:p>
        </p:txBody>
      </p:sp>
      <p:sp>
        <p:nvSpPr>
          <p:cNvPr id="8" name="Content Placeholder 2"/>
          <p:cNvSpPr txBox="1">
            <a:spLocks/>
          </p:cNvSpPr>
          <p:nvPr/>
        </p:nvSpPr>
        <p:spPr>
          <a:xfrm>
            <a:off x="358775" y="2509085"/>
            <a:ext cx="5351700" cy="1592828"/>
          </a:xfrm>
          <a:prstGeom prst="rect">
            <a:avLst/>
          </a:prstGeom>
        </p:spPr>
        <p:txBody>
          <a:bodyPr vert="horz" lIns="91440" tIns="45720" rIns="91440" bIns="45720" rtlCol="0">
            <a:normAutofit/>
          </a:bodyPr>
          <a:lstStyle>
            <a:lvl1pPr marL="0" marR="0" indent="0" algn="l" defTabSz="914400" rtl="0" eaLnBrk="1" fontAlgn="base" latinLnBrk="0" hangingPunct="1">
              <a:lnSpc>
                <a:spcPct val="119000"/>
              </a:lnSpc>
              <a:spcBef>
                <a:spcPct val="20000"/>
              </a:spcBef>
              <a:spcAft>
                <a:spcPct val="0"/>
              </a:spcAft>
              <a:buClr>
                <a:srgbClr val="0098DB"/>
              </a:buClr>
              <a:buSzTx/>
              <a:buFont typeface="Verdana" pitchFamily="34" charset="0"/>
              <a:buNone/>
              <a:tabLst/>
              <a:defRPr sz="1600">
                <a:solidFill>
                  <a:schemeClr val="bg2"/>
                </a:solidFill>
                <a:latin typeface="+mn-lt"/>
                <a:ea typeface="+mn-ea"/>
                <a:cs typeface="+mn-cs"/>
              </a:defRPr>
            </a:lvl1pPr>
            <a:lvl2pPr marL="808038"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2pPr>
            <a:lvl3pPr marL="1406525"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3pPr>
            <a:lvl4pPr marL="2005013"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4pPr>
            <a:lvl5pPr marL="2603500"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5pPr>
            <a:lvl6pPr marL="34798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9pPr>
          </a:lstStyle>
          <a:p>
            <a:r>
              <a:rPr lang="en-US" b="1" kern="0" dirty="0" smtClean="0">
                <a:solidFill>
                  <a:schemeClr val="accent5">
                    <a:lumMod val="50000"/>
                  </a:schemeClr>
                </a:solidFill>
              </a:rPr>
              <a:t>The Bad</a:t>
            </a:r>
          </a:p>
          <a:p>
            <a:r>
              <a:rPr lang="en-US" kern="0" dirty="0" smtClean="0"/>
              <a:t>Funding for these networks is not secured beyond 2018. </a:t>
            </a:r>
            <a:r>
              <a:rPr lang="en-US" kern="0" dirty="0" smtClean="0">
                <a:solidFill>
                  <a:schemeClr val="accent1"/>
                </a:solidFill>
              </a:rPr>
              <a:t>Data access for the EO community cannot be guaranteed in future!  </a:t>
            </a:r>
            <a:r>
              <a:rPr lang="en-US" kern="0" dirty="0" smtClean="0"/>
              <a:t> </a:t>
            </a:r>
          </a:p>
          <a:p>
            <a:endParaRPr lang="en-US" kern="0"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0475" y="761690"/>
            <a:ext cx="1625121" cy="2159605"/>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8283" y="2397812"/>
            <a:ext cx="1632343" cy="2159605"/>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74455" y="3858052"/>
            <a:ext cx="1632343" cy="2159605"/>
          </a:xfrm>
          <a:prstGeom prst="rect">
            <a:avLst/>
          </a:prstGeom>
        </p:spPr>
      </p:pic>
    </p:spTree>
    <p:extLst>
      <p:ext uri="{BB962C8B-B14F-4D97-AF65-F5344CB8AC3E}">
        <p14:creationId xmlns:p14="http://schemas.microsoft.com/office/powerpoint/2010/main" val="22142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00" y="172122"/>
            <a:ext cx="8418975" cy="1077218"/>
          </a:xfrm>
        </p:spPr>
        <p:txBody>
          <a:bodyPr/>
          <a:lstStyle/>
          <a:p>
            <a:r>
              <a:rPr lang="en-US" sz="3200" dirty="0" smtClean="0"/>
              <a:t>What funding are we talking of – </a:t>
            </a:r>
            <a:r>
              <a:rPr lang="ru-RU" sz="3200" dirty="0" smtClean="0"/>
              <a:t/>
            </a:r>
            <a:br>
              <a:rPr lang="ru-RU" sz="3200" dirty="0" smtClean="0"/>
            </a:br>
            <a:r>
              <a:rPr lang="en-US" sz="3200" dirty="0" smtClean="0"/>
              <a:t>a ballpark estimate</a:t>
            </a:r>
            <a:endParaRPr lang="en-GB" sz="3200" dirty="0"/>
          </a:p>
        </p:txBody>
      </p:sp>
      <p:sp>
        <p:nvSpPr>
          <p:cNvPr id="3" name="Content Placeholder 2"/>
          <p:cNvSpPr>
            <a:spLocks noGrp="1"/>
          </p:cNvSpPr>
          <p:nvPr>
            <p:ph idx="1"/>
          </p:nvPr>
        </p:nvSpPr>
        <p:spPr>
          <a:xfrm>
            <a:off x="172800" y="1365695"/>
            <a:ext cx="8748000" cy="4830709"/>
          </a:xfrm>
        </p:spPr>
        <p:txBody>
          <a:bodyPr>
            <a:noAutofit/>
          </a:bodyPr>
          <a:lstStyle/>
          <a:p>
            <a:pPr marL="342900" indent="-342900">
              <a:buFont typeface="+mj-lt"/>
              <a:buAutoNum type="arabicPeriod"/>
            </a:pPr>
            <a:r>
              <a:rPr lang="en-US" sz="2200" dirty="0" smtClean="0">
                <a:solidFill>
                  <a:schemeClr val="accent1"/>
                </a:solidFill>
              </a:rPr>
              <a:t>We need: ~500 plots </a:t>
            </a:r>
            <a:r>
              <a:rPr lang="en-US" sz="2200" dirty="0"/>
              <a:t>across different biomes </a:t>
            </a:r>
            <a:r>
              <a:rPr lang="en-US" sz="2200" dirty="0" smtClean="0"/>
              <a:t>+ </a:t>
            </a:r>
            <a:r>
              <a:rPr lang="en-US" sz="2200" dirty="0" smtClean="0">
                <a:solidFill>
                  <a:schemeClr val="accent1"/>
                </a:solidFill>
              </a:rPr>
              <a:t>50</a:t>
            </a:r>
            <a:r>
              <a:rPr lang="en-US" sz="2200" dirty="0" smtClean="0"/>
              <a:t> x </a:t>
            </a:r>
            <a:r>
              <a:rPr lang="en-US" sz="2200" dirty="0">
                <a:solidFill>
                  <a:schemeClr val="accent1"/>
                </a:solidFill>
              </a:rPr>
              <a:t>50 km</a:t>
            </a:r>
            <a:r>
              <a:rPr lang="en-US" sz="2200" baseline="30000" dirty="0">
                <a:solidFill>
                  <a:schemeClr val="accent1"/>
                </a:solidFill>
              </a:rPr>
              <a:t>2</a:t>
            </a:r>
            <a:r>
              <a:rPr lang="en-US" sz="2200" dirty="0">
                <a:solidFill>
                  <a:schemeClr val="accent1"/>
                </a:solidFill>
              </a:rPr>
              <a:t> airborne </a:t>
            </a:r>
            <a:r>
              <a:rPr lang="en-US" sz="2200" dirty="0" err="1" smtClean="0">
                <a:solidFill>
                  <a:schemeClr val="accent1"/>
                </a:solidFill>
              </a:rPr>
              <a:t>lidar</a:t>
            </a:r>
            <a:r>
              <a:rPr lang="en-US" sz="2200" dirty="0" smtClean="0">
                <a:solidFill>
                  <a:schemeClr val="accent1"/>
                </a:solidFill>
              </a:rPr>
              <a:t> patches </a:t>
            </a:r>
            <a:r>
              <a:rPr lang="en-US" sz="2200" dirty="0" smtClean="0"/>
              <a:t>for selected sites (supersites)</a:t>
            </a:r>
            <a:endParaRPr lang="en-US" sz="2200" dirty="0" smtClean="0">
              <a:solidFill>
                <a:schemeClr val="accent1"/>
              </a:solidFill>
            </a:endParaRPr>
          </a:p>
          <a:p>
            <a:pPr marL="342900" indent="-342900">
              <a:buFont typeface="+mj-lt"/>
              <a:buAutoNum type="arabicPeriod"/>
            </a:pPr>
            <a:r>
              <a:rPr lang="en-US" sz="2200" dirty="0" smtClean="0">
                <a:solidFill>
                  <a:schemeClr val="accent1"/>
                </a:solidFill>
              </a:rPr>
              <a:t>Plot Data:</a:t>
            </a:r>
            <a:r>
              <a:rPr lang="en-US" sz="2200" dirty="0" smtClean="0"/>
              <a:t> The </a:t>
            </a:r>
            <a:r>
              <a:rPr lang="en-US" sz="2200" dirty="0"/>
              <a:t>full start-to-delivery cost </a:t>
            </a:r>
            <a:r>
              <a:rPr lang="en-US" sz="2200" dirty="0" smtClean="0"/>
              <a:t>for </a:t>
            </a:r>
            <a:r>
              <a:rPr lang="en-US" sz="2200" dirty="0"/>
              <a:t>collecting, storing, quality-control of </a:t>
            </a:r>
            <a:r>
              <a:rPr lang="en-US" sz="2200" dirty="0" smtClean="0"/>
              <a:t>one </a:t>
            </a:r>
            <a:r>
              <a:rPr lang="en-US" sz="2200" dirty="0" smtClean="0">
                <a:solidFill>
                  <a:schemeClr val="accent1"/>
                </a:solidFill>
              </a:rPr>
              <a:t>1 ha plot </a:t>
            </a:r>
            <a:r>
              <a:rPr lang="en-US" sz="2200" dirty="0" smtClean="0"/>
              <a:t>in </a:t>
            </a:r>
            <a:r>
              <a:rPr lang="en-US" sz="2200" dirty="0"/>
              <a:t>high-diversity tropical forests is around </a:t>
            </a:r>
            <a:r>
              <a:rPr lang="en-US" sz="2200" dirty="0" smtClean="0">
                <a:solidFill>
                  <a:schemeClr val="accent1"/>
                </a:solidFill>
              </a:rPr>
              <a:t>15K Euro</a:t>
            </a:r>
            <a:r>
              <a:rPr lang="en-US" sz="2200" dirty="0" smtClean="0"/>
              <a:t>.</a:t>
            </a:r>
          </a:p>
          <a:p>
            <a:pPr marL="342900" indent="-342900">
              <a:buFont typeface="+mj-lt"/>
              <a:buAutoNum type="arabicPeriod"/>
            </a:pPr>
            <a:r>
              <a:rPr lang="en-US" sz="2200" dirty="0" smtClean="0">
                <a:solidFill>
                  <a:schemeClr val="accent1"/>
                </a:solidFill>
              </a:rPr>
              <a:t>Airborne </a:t>
            </a:r>
            <a:r>
              <a:rPr lang="en-US" sz="2200" dirty="0" err="1" smtClean="0">
                <a:solidFill>
                  <a:schemeClr val="accent1"/>
                </a:solidFill>
              </a:rPr>
              <a:t>lidar</a:t>
            </a:r>
            <a:r>
              <a:rPr lang="en-US" sz="2200" dirty="0" smtClean="0">
                <a:solidFill>
                  <a:schemeClr val="accent1"/>
                </a:solidFill>
              </a:rPr>
              <a:t>: </a:t>
            </a:r>
            <a:r>
              <a:rPr lang="en-US" sz="2200" dirty="0" smtClean="0"/>
              <a:t>The full start-to-delivery cost for collecting, storing, quality-control of </a:t>
            </a:r>
            <a:r>
              <a:rPr lang="en-US" sz="2200" dirty="0">
                <a:solidFill>
                  <a:schemeClr val="accent1"/>
                </a:solidFill>
              </a:rPr>
              <a:t>1 km</a:t>
            </a:r>
            <a:r>
              <a:rPr lang="en-US" sz="2200" baseline="30000" dirty="0">
                <a:solidFill>
                  <a:schemeClr val="accent1"/>
                </a:solidFill>
              </a:rPr>
              <a:t>2</a:t>
            </a:r>
            <a:r>
              <a:rPr lang="en-US" sz="2200" dirty="0">
                <a:solidFill>
                  <a:schemeClr val="accent1"/>
                </a:solidFill>
              </a:rPr>
              <a:t> </a:t>
            </a:r>
            <a:r>
              <a:rPr lang="en-US" sz="2200" dirty="0" smtClean="0">
                <a:solidFill>
                  <a:schemeClr val="accent1"/>
                </a:solidFill>
              </a:rPr>
              <a:t>of </a:t>
            </a:r>
            <a:r>
              <a:rPr lang="en-US" sz="2200" dirty="0" err="1" smtClean="0">
                <a:solidFill>
                  <a:schemeClr val="accent1"/>
                </a:solidFill>
              </a:rPr>
              <a:t>lidar</a:t>
            </a:r>
            <a:r>
              <a:rPr lang="en-US" sz="2200" dirty="0" smtClean="0">
                <a:solidFill>
                  <a:schemeClr val="accent1"/>
                </a:solidFill>
              </a:rPr>
              <a:t> </a:t>
            </a:r>
            <a:r>
              <a:rPr lang="en-US" sz="2200" dirty="0" smtClean="0"/>
              <a:t>data</a:t>
            </a:r>
            <a:r>
              <a:rPr lang="en-US" sz="2200" dirty="0" smtClean="0">
                <a:solidFill>
                  <a:schemeClr val="accent1"/>
                </a:solidFill>
              </a:rPr>
              <a:t> </a:t>
            </a:r>
            <a:r>
              <a:rPr lang="en-US" sz="2200" dirty="0" smtClean="0"/>
              <a:t>is around </a:t>
            </a:r>
            <a:r>
              <a:rPr lang="en-US" sz="2200" dirty="0" smtClean="0">
                <a:solidFill>
                  <a:schemeClr val="accent1"/>
                </a:solidFill>
              </a:rPr>
              <a:t>1K Euro</a:t>
            </a:r>
            <a:r>
              <a:rPr lang="en-US" sz="2200" dirty="0" smtClean="0"/>
              <a:t>.</a:t>
            </a:r>
            <a:endParaRPr lang="en-US" sz="2200" dirty="0"/>
          </a:p>
          <a:p>
            <a:pPr marL="342900" indent="-342900">
              <a:buFont typeface="+mj-lt"/>
              <a:buAutoNum type="arabicPeriod"/>
            </a:pPr>
            <a:r>
              <a:rPr lang="en-US" sz="2200" dirty="0" smtClean="0">
                <a:solidFill>
                  <a:schemeClr val="accent1"/>
                </a:solidFill>
              </a:rPr>
              <a:t>Total:</a:t>
            </a:r>
            <a:r>
              <a:rPr lang="en-US" sz="2200" dirty="0" smtClean="0"/>
              <a:t> The estimated cost for the relevant ground data measured twice during the mission life time is around </a:t>
            </a:r>
            <a:r>
              <a:rPr lang="en-US" sz="3200" dirty="0" smtClean="0">
                <a:solidFill>
                  <a:schemeClr val="accent1"/>
                </a:solidFill>
              </a:rPr>
              <a:t>20M Euro</a:t>
            </a:r>
            <a:r>
              <a:rPr lang="en-US" sz="2200" dirty="0" smtClean="0">
                <a:solidFill>
                  <a:schemeClr val="accent1"/>
                </a:solidFill>
              </a:rPr>
              <a:t>. </a:t>
            </a:r>
          </a:p>
          <a:p>
            <a:endParaRPr lang="en-US" sz="2200" dirty="0" smtClean="0"/>
          </a:p>
        </p:txBody>
      </p:sp>
    </p:spTree>
    <p:extLst>
      <p:ext uri="{BB962C8B-B14F-4D97-AF65-F5344CB8AC3E}">
        <p14:creationId xmlns:p14="http://schemas.microsoft.com/office/powerpoint/2010/main" val="40465041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222606" y="199107"/>
            <a:ext cx="8698787" cy="1077218"/>
          </a:xfrm>
        </p:spPr>
        <p:txBody>
          <a:bodyPr/>
          <a:lstStyle/>
          <a:p>
            <a:r>
              <a:rPr lang="en-US" sz="3200" dirty="0" smtClean="0"/>
              <a:t>3 </a:t>
            </a:r>
            <a:r>
              <a:rPr lang="en-US" sz="3200" dirty="0" err="1" smtClean="0"/>
              <a:t>Spaceborne</a:t>
            </a:r>
            <a:r>
              <a:rPr lang="en-US" sz="3200" dirty="0" smtClean="0"/>
              <a:t> Missions </a:t>
            </a:r>
            <a:r>
              <a:rPr lang="ru-RU" sz="3200" dirty="0" smtClean="0"/>
              <a:t/>
            </a:r>
            <a:br>
              <a:rPr lang="ru-RU" sz="3200" dirty="0" smtClean="0"/>
            </a:br>
            <a:r>
              <a:rPr lang="en-US" sz="3200" dirty="0" smtClean="0"/>
              <a:t>to measure forest structure </a:t>
            </a:r>
            <a:endParaRPr lang="en-GB" sz="32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4365" y="1594208"/>
            <a:ext cx="3285760" cy="2223614"/>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0632" y="1590675"/>
            <a:ext cx="1984149" cy="2259323"/>
          </a:xfrm>
          <a:prstGeom prst="rect">
            <a:avLst/>
          </a:prstGeom>
        </p:spPr>
      </p:pic>
      <p:sp>
        <p:nvSpPr>
          <p:cNvPr id="9" name="Content Placeholder 2"/>
          <p:cNvSpPr>
            <a:spLocks noGrp="1"/>
          </p:cNvSpPr>
          <p:nvPr>
            <p:ph idx="1"/>
          </p:nvPr>
        </p:nvSpPr>
        <p:spPr>
          <a:xfrm>
            <a:off x="1482518" y="4207933"/>
            <a:ext cx="7438282" cy="1617134"/>
          </a:xfrm>
        </p:spPr>
        <p:txBody>
          <a:bodyPr/>
          <a:lstStyle/>
          <a:p>
            <a:r>
              <a:rPr lang="en-US" dirty="0"/>
              <a:t>These missions will deliver measurements of</a:t>
            </a:r>
          </a:p>
          <a:p>
            <a:pPr marL="285750" indent="-285750">
              <a:buFont typeface="Arial" panose="020B0604020202020204" pitchFamily="34" charset="0"/>
              <a:buChar char="•"/>
            </a:pPr>
            <a:r>
              <a:rPr lang="en-US" dirty="0"/>
              <a:t>forest height</a:t>
            </a:r>
          </a:p>
          <a:p>
            <a:pPr marL="285750" indent="-285750">
              <a:buFont typeface="Arial" panose="020B0604020202020204" pitchFamily="34" charset="0"/>
              <a:buChar char="•"/>
            </a:pPr>
            <a:r>
              <a:rPr lang="en-US" dirty="0"/>
              <a:t>forest biomass</a:t>
            </a:r>
          </a:p>
          <a:p>
            <a:pPr marL="285750" indent="-285750">
              <a:buFont typeface="Arial" panose="020B0604020202020204" pitchFamily="34" charset="0"/>
              <a:buChar char="•"/>
            </a:pPr>
            <a:r>
              <a:rPr lang="en-US" dirty="0"/>
              <a:t>biomass change</a:t>
            </a:r>
          </a:p>
          <a:p>
            <a:endParaRPr lang="en-GB" dirty="0"/>
          </a:p>
        </p:txBody>
      </p:sp>
      <p:grpSp>
        <p:nvGrpSpPr>
          <p:cNvPr id="7" name="Group 6"/>
          <p:cNvGrpSpPr>
            <a:grpSpLocks noChangeAspect="1"/>
          </p:cNvGrpSpPr>
          <p:nvPr/>
        </p:nvGrpSpPr>
        <p:grpSpPr>
          <a:xfrm>
            <a:off x="2676526" y="1416503"/>
            <a:ext cx="2534014" cy="2401319"/>
            <a:chOff x="2892415" y="836868"/>
            <a:chExt cx="2946411" cy="2866779"/>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92415" y="836868"/>
              <a:ext cx="2946410" cy="2522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892416" y="3118872"/>
              <a:ext cx="2946410" cy="584775"/>
            </a:xfrm>
            <a:prstGeom prst="rect">
              <a:avLst/>
            </a:prstGeom>
          </p:spPr>
          <p:txBody>
            <a:bodyPr wrap="square">
              <a:spAutoFit/>
            </a:bodyPr>
            <a:lstStyle/>
            <a:p>
              <a:pPr algn="ctr">
                <a:spcAft>
                  <a:spcPts val="0"/>
                </a:spcAft>
              </a:pPr>
              <a:r>
                <a:rPr lang="en-GB" sz="3200" b="1" dirty="0" smtClean="0">
                  <a:solidFill>
                    <a:schemeClr val="accent1">
                      <a:lumMod val="75000"/>
                    </a:schemeClr>
                  </a:solidFill>
                  <a:latin typeface="NotesStyle-BoldTf" panose="02000806040000020004" pitchFamily="2" charset="0"/>
                  <a:ea typeface="ＭＳ Ｐゴシック" charset="0"/>
                  <a:cs typeface="NotesEsa" charset="0"/>
                </a:rPr>
                <a:t>BIOMASS</a:t>
              </a:r>
              <a:endParaRPr lang="en-GB" sz="3200" b="1" dirty="0">
                <a:solidFill>
                  <a:schemeClr val="accent1">
                    <a:lumMod val="75000"/>
                  </a:schemeClr>
                </a:solidFill>
                <a:latin typeface="NotesStyle-BoldTf" panose="02000806040000020004" pitchFamily="2" charset="0"/>
                <a:ea typeface="ＭＳ Ｐゴシック" charset="0"/>
                <a:cs typeface="NotesEsa" charset="0"/>
              </a:endParaRPr>
            </a:p>
          </p:txBody>
        </p:sp>
      </p:grpSp>
      <p:sp>
        <p:nvSpPr>
          <p:cNvPr id="11" name="Rounded Rectangle 10"/>
          <p:cNvSpPr/>
          <p:nvPr/>
        </p:nvSpPr>
        <p:spPr bwMode="auto">
          <a:xfrm>
            <a:off x="1" y="2296590"/>
            <a:ext cx="9143999" cy="2223182"/>
          </a:xfrm>
          <a:prstGeom prst="round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smtClean="0">
                <a:solidFill>
                  <a:srgbClr val="FFFF00"/>
                </a:solidFill>
                <a:latin typeface="Verdana" charset="0"/>
                <a:ea typeface="ＭＳ Ｐゴシック" charset="0"/>
              </a:rPr>
              <a:t>Question:</a:t>
            </a:r>
          </a:p>
          <a:p>
            <a:pPr marL="342900" indent="-342900">
              <a:buFont typeface="+mj-lt"/>
              <a:buAutoNum type="arabicPeriod"/>
            </a:pPr>
            <a:endParaRPr lang="en-US" sz="2400" dirty="0" smtClean="0">
              <a:solidFill>
                <a:srgbClr val="FFFF00"/>
              </a:solidFill>
            </a:endParaRPr>
          </a:p>
          <a:p>
            <a:pPr marL="342900" indent="-342900">
              <a:buFont typeface="+mj-lt"/>
              <a:buAutoNum type="arabicPeriod"/>
            </a:pPr>
            <a:r>
              <a:rPr lang="en-US" sz="2400" dirty="0" smtClean="0">
                <a:solidFill>
                  <a:srgbClr val="FFFF00"/>
                </a:solidFill>
              </a:rPr>
              <a:t>Are </a:t>
            </a:r>
            <a:r>
              <a:rPr lang="en-US" sz="2400" dirty="0">
                <a:solidFill>
                  <a:srgbClr val="FFFF00"/>
                </a:solidFill>
              </a:rPr>
              <a:t>we able to make best use of these </a:t>
            </a:r>
            <a:r>
              <a:rPr lang="en-US" sz="2400" dirty="0" smtClean="0">
                <a:solidFill>
                  <a:srgbClr val="FFFF00"/>
                </a:solidFill>
              </a:rPr>
              <a:t>missions?</a:t>
            </a:r>
            <a:endParaRPr lang="en-US" sz="2400" dirty="0">
              <a:solidFill>
                <a:srgbClr val="FFFF00"/>
              </a:solidFill>
            </a:endParaRPr>
          </a:p>
          <a:p>
            <a:pPr marL="342900" indent="-342900">
              <a:buFont typeface="+mj-lt"/>
              <a:buAutoNum type="arabicPeriod"/>
            </a:pPr>
            <a:endParaRPr lang="en-US" sz="2400" dirty="0">
              <a:solidFill>
                <a:srgbClr val="FFFF00"/>
              </a:solidFill>
            </a:endParaRPr>
          </a:p>
          <a:p>
            <a:pPr marL="342900" indent="-342900">
              <a:buFont typeface="+mj-lt"/>
              <a:buAutoNum type="arabicPeriod"/>
            </a:pPr>
            <a:r>
              <a:rPr lang="en-US" sz="2400" dirty="0">
                <a:solidFill>
                  <a:srgbClr val="FFFF00"/>
                </a:solidFill>
              </a:rPr>
              <a:t>Will our users trust our products?</a:t>
            </a:r>
          </a:p>
          <a:p>
            <a:pPr marL="342900" indent="-342900">
              <a:buFont typeface="Arial" panose="020B0604020202020204" pitchFamily="34" charset="0"/>
              <a:buChar char="•"/>
            </a:pPr>
            <a:endParaRPr lang="en-US" sz="24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a:grpSpLocks noChangeAspect="1"/>
          </p:cNvGrpSpPr>
          <p:nvPr/>
        </p:nvGrpSpPr>
        <p:grpSpPr>
          <a:xfrm>
            <a:off x="2676526" y="1416503"/>
            <a:ext cx="2534014" cy="2401319"/>
            <a:chOff x="2892415" y="836868"/>
            <a:chExt cx="2946411" cy="2866779"/>
          </a:xfrm>
        </p:grpSpPr>
        <p:pic>
          <p:nvPicPr>
            <p:cNvPr id="1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92415" y="836868"/>
              <a:ext cx="2946410" cy="2522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a:xfrm>
              <a:off x="2892416" y="3118872"/>
              <a:ext cx="2946410" cy="584775"/>
            </a:xfrm>
            <a:prstGeom prst="rect">
              <a:avLst/>
            </a:prstGeom>
          </p:spPr>
          <p:txBody>
            <a:bodyPr wrap="square">
              <a:spAutoFit/>
            </a:bodyPr>
            <a:lstStyle/>
            <a:p>
              <a:pPr algn="ctr">
                <a:spcAft>
                  <a:spcPts val="0"/>
                </a:spcAft>
              </a:pPr>
              <a:r>
                <a:rPr lang="en-GB" sz="3200" b="1" dirty="0" smtClean="0">
                  <a:solidFill>
                    <a:schemeClr val="accent1">
                      <a:lumMod val="75000"/>
                    </a:schemeClr>
                  </a:solidFill>
                  <a:latin typeface="NotesStyle-BoldTf" panose="02000806040000020004" pitchFamily="2" charset="0"/>
                  <a:ea typeface="ＭＳ Ｐゴシック" charset="0"/>
                  <a:cs typeface="NotesEsa" charset="0"/>
                </a:rPr>
                <a:t>BIOMASS</a:t>
              </a:r>
              <a:endParaRPr lang="en-GB" sz="3200" b="1" dirty="0">
                <a:solidFill>
                  <a:schemeClr val="accent1">
                    <a:lumMod val="75000"/>
                  </a:schemeClr>
                </a:solidFill>
                <a:latin typeface="NotesStyle-BoldTf" panose="02000806040000020004" pitchFamily="2" charset="0"/>
                <a:ea typeface="ＭＳ Ｐゴシック" charset="0"/>
                <a:cs typeface="NotesEsa" charset="0"/>
              </a:endParaRPr>
            </a:p>
          </p:txBody>
        </p:sp>
      </p:grpSp>
      <p:sp>
        <p:nvSpPr>
          <p:cNvPr id="117762" name="Rectangle 2"/>
          <p:cNvSpPr>
            <a:spLocks noGrp="1" noChangeArrowheads="1"/>
          </p:cNvSpPr>
          <p:nvPr>
            <p:ph type="title"/>
          </p:nvPr>
        </p:nvSpPr>
        <p:spPr>
          <a:xfrm>
            <a:off x="143999" y="198176"/>
            <a:ext cx="7467979" cy="430887"/>
          </a:xfrm>
        </p:spPr>
        <p:txBody>
          <a:bodyPr/>
          <a:lstStyle/>
          <a:p>
            <a:r>
              <a:rPr lang="en-US" dirty="0" smtClean="0"/>
              <a:t>The 4</a:t>
            </a:r>
            <a:r>
              <a:rPr lang="en-US" baseline="30000" dirty="0" smtClean="0"/>
              <a:t>th</a:t>
            </a:r>
            <a:r>
              <a:rPr lang="en-US" dirty="0" smtClean="0"/>
              <a:t> Mission - ??? </a:t>
            </a:r>
            <a:endParaRPr lang="en-GB"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34365" y="1458613"/>
            <a:ext cx="3486124" cy="2359209"/>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0632" y="1477237"/>
            <a:ext cx="2083771" cy="2372761"/>
          </a:xfrm>
          <a:prstGeom prst="rect">
            <a:avLst/>
          </a:prstGeom>
        </p:spPr>
      </p:pic>
      <p:sp>
        <p:nvSpPr>
          <p:cNvPr id="13" name="Content Placeholder 2"/>
          <p:cNvSpPr txBox="1">
            <a:spLocks/>
          </p:cNvSpPr>
          <p:nvPr/>
        </p:nvSpPr>
        <p:spPr>
          <a:xfrm>
            <a:off x="1482518" y="4207933"/>
            <a:ext cx="7438282" cy="1617134"/>
          </a:xfrm>
          <a:prstGeom prst="rect">
            <a:avLst/>
          </a:prstGeom>
        </p:spPr>
        <p:txBody>
          <a:bodyPr vert="horz" lIns="91440" tIns="45720" rIns="91440" bIns="45720" rtlCol="0">
            <a:normAutofit/>
          </a:bodyPr>
          <a:lstStyle>
            <a:lvl1pPr marL="0" marR="0" indent="0" algn="l" defTabSz="914400" rtl="0" eaLnBrk="1" fontAlgn="base" latinLnBrk="0" hangingPunct="1">
              <a:lnSpc>
                <a:spcPct val="119000"/>
              </a:lnSpc>
              <a:spcBef>
                <a:spcPct val="20000"/>
              </a:spcBef>
              <a:spcAft>
                <a:spcPct val="0"/>
              </a:spcAft>
              <a:buClr>
                <a:srgbClr val="0098DB"/>
              </a:buClr>
              <a:buSzTx/>
              <a:buFont typeface="Verdana" pitchFamily="34" charset="0"/>
              <a:buNone/>
              <a:tabLst/>
              <a:defRPr sz="1600">
                <a:solidFill>
                  <a:schemeClr val="bg2"/>
                </a:solidFill>
                <a:latin typeface="+mn-lt"/>
                <a:ea typeface="+mn-ea"/>
                <a:cs typeface="+mn-cs"/>
              </a:defRPr>
            </a:lvl1pPr>
            <a:lvl2pPr marL="808038"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2pPr>
            <a:lvl3pPr marL="1406525"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3pPr>
            <a:lvl4pPr marL="2005013"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4pPr>
            <a:lvl5pPr marL="2603500" marR="0" indent="0" algn="l" defTabSz="914400" rtl="0" eaLnBrk="1" fontAlgn="base" latinLnBrk="0" hangingPunct="1">
              <a:lnSpc>
                <a:spcPct val="119000"/>
              </a:lnSpc>
              <a:spcBef>
                <a:spcPct val="20000"/>
              </a:spcBef>
              <a:spcAft>
                <a:spcPct val="0"/>
              </a:spcAft>
              <a:buClr>
                <a:srgbClr val="0098DB"/>
              </a:buClr>
              <a:buSzTx/>
              <a:buFont typeface="+mj-lt"/>
              <a:buNone/>
              <a:tabLst/>
              <a:defRPr sz="1600">
                <a:solidFill>
                  <a:schemeClr val="bg2"/>
                </a:solidFill>
                <a:latin typeface="+mn-lt"/>
              </a:defRPr>
            </a:lvl5pPr>
            <a:lvl6pPr marL="34798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9pPr>
          </a:lstStyle>
          <a:p>
            <a:r>
              <a:rPr lang="en-US" kern="0" smtClean="0"/>
              <a:t>These missions will deliver measurements of</a:t>
            </a:r>
          </a:p>
          <a:p>
            <a:pPr marL="285750" indent="-285750">
              <a:buFont typeface="Arial" panose="020B0604020202020204" pitchFamily="34" charset="0"/>
              <a:buChar char="•"/>
            </a:pPr>
            <a:r>
              <a:rPr lang="en-US" kern="0" smtClean="0"/>
              <a:t>forest height</a:t>
            </a:r>
          </a:p>
          <a:p>
            <a:pPr marL="285750" indent="-285750">
              <a:buFont typeface="Arial" panose="020B0604020202020204" pitchFamily="34" charset="0"/>
              <a:buChar char="•"/>
            </a:pPr>
            <a:r>
              <a:rPr lang="en-US" kern="0" smtClean="0"/>
              <a:t>forest biomass</a:t>
            </a:r>
          </a:p>
          <a:p>
            <a:pPr marL="285750" indent="-285750">
              <a:buFont typeface="Arial" panose="020B0604020202020204" pitchFamily="34" charset="0"/>
              <a:buChar char="•"/>
            </a:pPr>
            <a:r>
              <a:rPr lang="en-US" kern="0" smtClean="0"/>
              <a:t>biomass change</a:t>
            </a:r>
          </a:p>
          <a:p>
            <a:endParaRPr lang="en-GB" kern="0" dirty="0"/>
          </a:p>
        </p:txBody>
      </p:sp>
      <p:grpSp>
        <p:nvGrpSpPr>
          <p:cNvPr id="3" name="Group 2"/>
          <p:cNvGrpSpPr/>
          <p:nvPr/>
        </p:nvGrpSpPr>
        <p:grpSpPr>
          <a:xfrm>
            <a:off x="0" y="121232"/>
            <a:ext cx="9144000" cy="6736768"/>
            <a:chOff x="0" y="121232"/>
            <a:chExt cx="9144000" cy="6736768"/>
          </a:xfrm>
        </p:grpSpPr>
        <p:pic>
          <p:nvPicPr>
            <p:cNvPr id="14" name="Picture 1" descr="Picture 054.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835819"/>
              <a:ext cx="9144000" cy="6022181"/>
            </a:xfrm>
            <a:prstGeom prst="rect">
              <a:avLst/>
            </a:prstGeom>
            <a:noFill/>
            <a:ln w="9525">
              <a:noFill/>
              <a:miter lim="800000"/>
              <a:headEnd/>
              <a:tailEnd/>
            </a:ln>
          </p:spPr>
        </p:pic>
        <p:sp>
          <p:nvSpPr>
            <p:cNvPr id="15" name="Rectangle 2"/>
            <p:cNvSpPr txBox="1">
              <a:spLocks noChangeArrowheads="1"/>
            </p:cNvSpPr>
            <p:nvPr/>
          </p:nvSpPr>
          <p:spPr bwMode="auto">
            <a:xfrm>
              <a:off x="143999" y="121232"/>
              <a:ext cx="9000000" cy="584775"/>
            </a:xfrm>
            <a:prstGeom prst="rect">
              <a:avLst/>
            </a:prstGeom>
            <a:solidFill>
              <a:schemeClr val="bg1"/>
            </a:solidFill>
            <a:ln>
              <a:noFill/>
            </a:ln>
            <a:extLst/>
          </p:spPr>
          <p:txBody>
            <a:bodyPr vert="horz" wrap="square" lIns="91440" tIns="45720" rIns="91440" bIns="45720" numCol="1" anchor="ctr" anchorCtr="0" compatLnSpc="1">
              <a:prstTxWarp prst="textNoShape">
                <a:avLst/>
              </a:prstTxWarp>
              <a:spAutoFit/>
            </a:bodyPr>
            <a:lstStyle>
              <a:lvl1pPr algn="l" rtl="0" eaLnBrk="1" fontAlgn="base" hangingPunct="1">
                <a:spcBef>
                  <a:spcPct val="0"/>
                </a:spcBef>
                <a:spcAft>
                  <a:spcPct val="0"/>
                </a:spcAft>
                <a:defRPr lang="en-GB" sz="2200" b="0" dirty="0" smtClean="0">
                  <a:solidFill>
                    <a:srgbClr val="0070C0"/>
                  </a:solidFill>
                  <a:latin typeface="Verdana"/>
                  <a:ea typeface="+mj-ea"/>
                  <a:cs typeface="Verdana"/>
                </a:defRPr>
              </a:lvl1pPr>
              <a:lvl2pPr algn="l" rtl="0" eaLnBrk="1" fontAlgn="base" hangingPunct="1">
                <a:spcBef>
                  <a:spcPct val="0"/>
                </a:spcBef>
                <a:spcAft>
                  <a:spcPct val="0"/>
                </a:spcAft>
                <a:defRPr sz="2200" b="1">
                  <a:solidFill>
                    <a:schemeClr val="bg1"/>
                  </a:solidFill>
                  <a:latin typeface="Verdana" pitchFamily="34" charset="0"/>
                </a:defRPr>
              </a:lvl2pPr>
              <a:lvl3pPr algn="l" rtl="0" eaLnBrk="1" fontAlgn="base" hangingPunct="1">
                <a:spcBef>
                  <a:spcPct val="0"/>
                </a:spcBef>
                <a:spcAft>
                  <a:spcPct val="0"/>
                </a:spcAft>
                <a:defRPr sz="2200" b="1">
                  <a:solidFill>
                    <a:schemeClr val="bg1"/>
                  </a:solidFill>
                  <a:latin typeface="Verdana" pitchFamily="34" charset="0"/>
                </a:defRPr>
              </a:lvl3pPr>
              <a:lvl4pPr algn="l" rtl="0" eaLnBrk="1" fontAlgn="base" hangingPunct="1">
                <a:spcBef>
                  <a:spcPct val="0"/>
                </a:spcBef>
                <a:spcAft>
                  <a:spcPct val="0"/>
                </a:spcAft>
                <a:defRPr sz="2200" b="1">
                  <a:solidFill>
                    <a:schemeClr val="bg1"/>
                  </a:solidFill>
                  <a:latin typeface="Verdana" pitchFamily="34" charset="0"/>
                </a:defRPr>
              </a:lvl4pPr>
              <a:lvl5pPr algn="l" rtl="0" eaLnBrk="1" fontAlgn="base" hangingPunct="1">
                <a:spcBef>
                  <a:spcPct val="0"/>
                </a:spcBef>
                <a:spcAft>
                  <a:spcPct val="0"/>
                </a:spcAft>
                <a:defRPr sz="2200" b="1">
                  <a:solidFill>
                    <a:schemeClr val="bg1"/>
                  </a:solidFill>
                  <a:latin typeface="Verdana" pitchFamily="34" charset="0"/>
                </a:defRPr>
              </a:lvl5pPr>
              <a:lvl6pPr marL="457200" algn="l" rtl="0" eaLnBrk="1" fontAlgn="base" hangingPunct="1">
                <a:spcBef>
                  <a:spcPct val="0"/>
                </a:spcBef>
                <a:spcAft>
                  <a:spcPct val="0"/>
                </a:spcAft>
                <a:defRPr sz="2200" b="1">
                  <a:solidFill>
                    <a:schemeClr val="bg1"/>
                  </a:solidFill>
                  <a:latin typeface="Verdana" pitchFamily="34" charset="0"/>
                </a:defRPr>
              </a:lvl6pPr>
              <a:lvl7pPr marL="914400" algn="l" rtl="0" eaLnBrk="1" fontAlgn="base" hangingPunct="1">
                <a:spcBef>
                  <a:spcPct val="0"/>
                </a:spcBef>
                <a:spcAft>
                  <a:spcPct val="0"/>
                </a:spcAft>
                <a:defRPr sz="2200" b="1">
                  <a:solidFill>
                    <a:schemeClr val="bg1"/>
                  </a:solidFill>
                  <a:latin typeface="Verdana" pitchFamily="34" charset="0"/>
                </a:defRPr>
              </a:lvl7pPr>
              <a:lvl8pPr marL="1371600" algn="l" rtl="0" eaLnBrk="1" fontAlgn="base" hangingPunct="1">
                <a:spcBef>
                  <a:spcPct val="0"/>
                </a:spcBef>
                <a:spcAft>
                  <a:spcPct val="0"/>
                </a:spcAft>
                <a:defRPr sz="2200" b="1">
                  <a:solidFill>
                    <a:schemeClr val="bg1"/>
                  </a:solidFill>
                  <a:latin typeface="Verdana" pitchFamily="34" charset="0"/>
                </a:defRPr>
              </a:lvl8pPr>
              <a:lvl9pPr marL="1828800" algn="l" rtl="0" eaLnBrk="1" fontAlgn="base" hangingPunct="1">
                <a:spcBef>
                  <a:spcPct val="0"/>
                </a:spcBef>
                <a:spcAft>
                  <a:spcPct val="0"/>
                </a:spcAft>
                <a:defRPr sz="2200" b="1">
                  <a:solidFill>
                    <a:schemeClr val="bg1"/>
                  </a:solidFill>
                  <a:latin typeface="Verdana" pitchFamily="34" charset="0"/>
                </a:defRPr>
              </a:lvl9pPr>
            </a:lstStyle>
            <a:p>
              <a:r>
                <a:rPr lang="en-US" sz="3200" kern="0" dirty="0" smtClean="0"/>
                <a:t>The 4</a:t>
              </a:r>
              <a:r>
                <a:rPr lang="en-US" sz="3200" kern="0" baseline="30000" dirty="0" smtClean="0"/>
                <a:t>th</a:t>
              </a:r>
              <a:r>
                <a:rPr lang="en-US" sz="3200" kern="0" dirty="0" smtClean="0"/>
                <a:t> Mission – Global Reference Data </a:t>
              </a:r>
              <a:endParaRPr lang="en-US" sz="3200" kern="0" dirty="0"/>
            </a:p>
          </p:txBody>
        </p:sp>
      </p:grpSp>
      <p:sp>
        <p:nvSpPr>
          <p:cNvPr id="19" name="Rounded Rectangle 18"/>
          <p:cNvSpPr/>
          <p:nvPr/>
        </p:nvSpPr>
        <p:spPr bwMode="auto">
          <a:xfrm>
            <a:off x="0" y="1496420"/>
            <a:ext cx="9143999" cy="3761380"/>
          </a:xfrm>
          <a:prstGeom prst="round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en-US" sz="2400" dirty="0">
                <a:solidFill>
                  <a:srgbClr val="FFFF00"/>
                </a:solidFill>
                <a:latin typeface="Verdana" charset="0"/>
                <a:ea typeface="ＭＳ Ｐゴシック" charset="0"/>
              </a:rPr>
              <a:t>TAKE HOME MESSAGE </a:t>
            </a:r>
            <a:r>
              <a:rPr lang="en-US" sz="2400" dirty="0" smtClean="0">
                <a:solidFill>
                  <a:srgbClr val="FFFF00"/>
                </a:solidFill>
                <a:latin typeface="Verdana" charset="0"/>
                <a:ea typeface="ＭＳ Ｐゴシック" charset="0"/>
              </a:rPr>
              <a:t>#3</a:t>
            </a:r>
            <a:endParaRPr lang="en-US" sz="2400" dirty="0">
              <a:solidFill>
                <a:srgbClr val="FFFF00"/>
              </a:solidFill>
              <a:latin typeface="Verdana" charset="0"/>
              <a:ea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2400" dirty="0" smtClean="0">
              <a:solidFill>
                <a:srgbClr val="FFFF00"/>
              </a:solidFill>
              <a:latin typeface="Verdana" charset="0"/>
              <a:ea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FFFF00"/>
                </a:solidFill>
                <a:latin typeface="Verdana" charset="0"/>
                <a:ea typeface="ＭＳ Ｐゴシック" charset="0"/>
              </a:rPr>
              <a:t>The EO community needs to get active. It is not all about satellites. Ground data is equally important!</a:t>
            </a:r>
          </a:p>
          <a:p>
            <a:pPr marL="0" marR="0" indent="0" algn="ctr" defTabSz="914400" rtl="0" eaLnBrk="1" fontAlgn="base" latinLnBrk="0" hangingPunct="1">
              <a:lnSpc>
                <a:spcPct val="100000"/>
              </a:lnSpc>
              <a:spcBef>
                <a:spcPct val="0"/>
              </a:spcBef>
              <a:spcAft>
                <a:spcPct val="0"/>
              </a:spcAft>
              <a:buClrTx/>
              <a:buSzTx/>
              <a:buFontTx/>
              <a:buNone/>
              <a:tabLst/>
            </a:pPr>
            <a:endParaRPr lang="en-US" sz="2400" dirty="0">
              <a:solidFill>
                <a:srgbClr val="FFFF00"/>
              </a:solidFill>
              <a:latin typeface="Verdana" charset="0"/>
              <a:ea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400" b="1" dirty="0" smtClean="0">
                <a:solidFill>
                  <a:srgbClr val="FFFF00"/>
                </a:solidFill>
                <a:latin typeface="Verdana" charset="0"/>
                <a:ea typeface="ＭＳ Ｐゴシック" charset="0"/>
              </a:rPr>
              <a:t>The GFOI community can make a difference</a:t>
            </a:r>
          </a:p>
          <a:p>
            <a:pPr marL="0" marR="0" indent="0" algn="ctr" defTabSz="914400" rtl="0" eaLnBrk="1" fontAlgn="base" latinLnBrk="0" hangingPunct="1">
              <a:lnSpc>
                <a:spcPct val="100000"/>
              </a:lnSpc>
              <a:spcBef>
                <a:spcPct val="0"/>
              </a:spcBef>
              <a:spcAft>
                <a:spcPct val="0"/>
              </a:spcAft>
              <a:buClrTx/>
              <a:buSzTx/>
              <a:buFontTx/>
              <a:buNone/>
              <a:tabLst/>
            </a:pPr>
            <a:endParaRPr lang="en-US" sz="2400" b="1" dirty="0" smtClean="0">
              <a:solidFill>
                <a:srgbClr val="FFFF00"/>
              </a:solidFill>
              <a:latin typeface="Verdana" charset="0"/>
              <a:ea typeface="ＭＳ Ｐゴシック" charset="0"/>
            </a:endParaRPr>
          </a:p>
          <a:p>
            <a:pPr algn="ctr"/>
            <a:r>
              <a:rPr lang="en-US" sz="2400" dirty="0">
                <a:solidFill>
                  <a:srgbClr val="FFFF00"/>
                </a:solidFill>
              </a:rPr>
              <a:t>We need </a:t>
            </a:r>
            <a:r>
              <a:rPr lang="en-US" sz="2400" dirty="0" smtClean="0">
                <a:solidFill>
                  <a:srgbClr val="FFFF00"/>
                </a:solidFill>
              </a:rPr>
              <a:t>a strong recommendation from GFOI for the Agencies and we </a:t>
            </a:r>
            <a:r>
              <a:rPr lang="en-US" sz="2400" dirty="0">
                <a:solidFill>
                  <a:srgbClr val="FFFF00"/>
                </a:solidFill>
              </a:rPr>
              <a:t>need to identify alternative </a:t>
            </a:r>
            <a:r>
              <a:rPr lang="en-US" sz="2400" dirty="0" smtClean="0">
                <a:solidFill>
                  <a:srgbClr val="FFFF00"/>
                </a:solidFill>
              </a:rPr>
              <a:t>solutions.</a:t>
            </a:r>
            <a:endParaRPr lang="en-GB" sz="2400" dirty="0">
              <a:solidFill>
                <a:srgbClr val="FFFF00"/>
              </a:solidFill>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2400" b="1" dirty="0" smtClean="0">
              <a:solidFill>
                <a:srgbClr val="FFFF00"/>
              </a:solidFill>
              <a:latin typeface="Verdana" charset="0"/>
              <a:ea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Verdana" charset="0"/>
              <a:ea typeface="ＭＳ Ｐゴシック"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FF00"/>
              </a:solidFill>
              <a:effectLst/>
              <a:latin typeface="Verdana" charset="0"/>
              <a:ea typeface="ＭＳ Ｐゴシック" charset="0"/>
            </a:endParaRPr>
          </a:p>
        </p:txBody>
      </p:sp>
    </p:spTree>
    <p:extLst>
      <p:ext uri="{BB962C8B-B14F-4D97-AF65-F5344CB8AC3E}">
        <p14:creationId xmlns:p14="http://schemas.microsoft.com/office/powerpoint/2010/main" val="339076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endParaRPr lang="en-US" dirty="0" smtClean="0">
              <a:solidFill>
                <a:srgbClr val="003399"/>
              </a:solidFill>
            </a:endParaRPr>
          </a:p>
        </p:txBody>
      </p:sp>
      <p:sp>
        <p:nvSpPr>
          <p:cNvPr id="40964" name="Rectangle 5"/>
          <p:cNvSpPr>
            <a:spLocks noChangeArrowheads="1"/>
          </p:cNvSpPr>
          <p:nvPr/>
        </p:nvSpPr>
        <p:spPr bwMode="auto">
          <a:xfrm>
            <a:off x="0" y="1143000"/>
            <a:ext cx="2351088" cy="1798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a:latin typeface="Tahoma" pitchFamily="34" charset="0"/>
            </a:endParaRPr>
          </a:p>
        </p:txBody>
      </p:sp>
      <p:sp>
        <p:nvSpPr>
          <p:cNvPr id="40969" name="Text Box 57"/>
          <p:cNvSpPr txBox="1">
            <a:spLocks noChangeArrowheads="1"/>
          </p:cNvSpPr>
          <p:nvPr/>
        </p:nvSpPr>
        <p:spPr bwMode="auto">
          <a:xfrm>
            <a:off x="0" y="309563"/>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2400" dirty="0">
                <a:solidFill>
                  <a:srgbClr val="000099"/>
                </a:solidFill>
                <a:latin typeface="Tahoma" panose="020B0604030504040204" pitchFamily="34" charset="0"/>
                <a:ea typeface="Tahoma" panose="020B0604030504040204" pitchFamily="34" charset="0"/>
                <a:cs typeface="Tahoma" panose="020B0604030504040204" pitchFamily="34" charset="0"/>
              </a:rPr>
              <a:t>Thank you for your attention</a:t>
            </a:r>
          </a:p>
        </p:txBody>
      </p:sp>
      <p:grpSp>
        <p:nvGrpSpPr>
          <p:cNvPr id="2" name="Group 1"/>
          <p:cNvGrpSpPr/>
          <p:nvPr/>
        </p:nvGrpSpPr>
        <p:grpSpPr>
          <a:xfrm>
            <a:off x="2895600" y="1447800"/>
            <a:ext cx="3904943" cy="3693874"/>
            <a:chOff x="4492625" y="914400"/>
            <a:chExt cx="4191000" cy="3143250"/>
          </a:xfrm>
        </p:grpSpPr>
        <p:pic>
          <p:nvPicPr>
            <p:cNvPr id="12" name="Picture 5" descr="social_network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92625" y="914400"/>
              <a:ext cx="4191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5832475" y="1508533"/>
              <a:ext cx="1511300" cy="15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21" descr="MC900434811[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89105" y="1341365"/>
            <a:ext cx="1008063" cy="10080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8744" y="6051760"/>
            <a:ext cx="3159780" cy="526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20493" y="5687484"/>
            <a:ext cx="919163" cy="915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4141" y="5432097"/>
            <a:ext cx="1023938" cy="1114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p:nvPr/>
        </p:nvPicPr>
        <p:blipFill>
          <a:blip r:embed="rId9"/>
          <a:stretch>
            <a:fillRect/>
          </a:stretch>
        </p:blipFill>
        <p:spPr>
          <a:xfrm>
            <a:off x="1229036" y="5447184"/>
            <a:ext cx="2076450" cy="517706"/>
          </a:xfrm>
          <a:prstGeom prst="rect">
            <a:avLst/>
          </a:prstGeom>
        </p:spPr>
      </p:pic>
      <p:pic>
        <p:nvPicPr>
          <p:cNvPr id="16" name="Picture 15" descr="https://spatial-focus.net/Content/image/logoweb50@2x.png">
            <a:hlinkClick r:id="rId10"/>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95279" y="5687484"/>
            <a:ext cx="1753245" cy="333693"/>
          </a:xfrm>
          <a:prstGeom prst="rect">
            <a:avLst/>
          </a:prstGeom>
          <a:noFill/>
          <a:ln>
            <a:noFill/>
          </a:ln>
        </p:spPr>
      </p:pic>
      <p:pic>
        <p:nvPicPr>
          <p:cNvPr id="17"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3132" y="1611558"/>
            <a:ext cx="1321672" cy="755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3616" y="2687639"/>
            <a:ext cx="14097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forest-observation-system.net/Content/Images/partners/tfo.jpg">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3616" y="4468722"/>
            <a:ext cx="1023697" cy="6927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659" y="5987116"/>
            <a:ext cx="2188488" cy="838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30429" y="850614"/>
            <a:ext cx="6060527" cy="461665"/>
          </a:xfrm>
          <a:prstGeom prst="rect">
            <a:avLst/>
          </a:prstGeom>
        </p:spPr>
        <p:txBody>
          <a:bodyPr wrap="square">
            <a:spAutoFit/>
          </a:bodyPr>
          <a:lstStyle/>
          <a:p>
            <a:r>
              <a:rPr lang="en-US" sz="2400" b="1" dirty="0" smtClean="0">
                <a:solidFill>
                  <a:schemeClr val="accent1">
                    <a:lumMod val="50000"/>
                  </a:schemeClr>
                </a:solidFill>
              </a:rPr>
              <a:t>Forest-Observation-System.net</a:t>
            </a:r>
            <a:endParaRPr lang="en-US" sz="2400" dirty="0">
              <a:solidFill>
                <a:schemeClr val="accent1">
                  <a:lumMod val="50000"/>
                </a:schemeClr>
              </a:solidFill>
            </a:endParaRPr>
          </a:p>
        </p:txBody>
      </p:sp>
      <p:pic>
        <p:nvPicPr>
          <p:cNvPr id="3074" name="Picture 2" descr="http://forest.akadem.ru/images/ind_01.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89105" y="4304427"/>
            <a:ext cx="14287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forest-observation-system.net/Content/Images/partners/ctfs.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2696" y="4044294"/>
            <a:ext cx="11811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forest-observation-system.net/Content/Images/partners/auscover.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5307" y="3316396"/>
            <a:ext cx="1188009" cy="8746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bl_logo.gif">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06533" y="2279020"/>
            <a:ext cx="922309" cy="8172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mgul_logo">
            <a:hlinkClick r:id="rId22"/>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52929" y="3753700"/>
            <a:ext cx="738187" cy="95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ib.komisc.ru/images/logo.png">
            <a:hlinkClick r:id="rId24"/>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026900" y="3329919"/>
            <a:ext cx="564056" cy="81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400" y="246667"/>
            <a:ext cx="7174800" cy="427038"/>
          </a:xfrm>
        </p:spPr>
        <p:txBody>
          <a:bodyPr>
            <a:noAutofit/>
          </a:bodyPr>
          <a:lstStyle/>
          <a:p>
            <a:r>
              <a:rPr lang="en-GB" sz="3200" dirty="0" smtClean="0"/>
              <a:t>The remote sensing challenge</a:t>
            </a:r>
            <a:endParaRPr lang="en-GB" sz="3200" dirty="0"/>
          </a:p>
        </p:txBody>
      </p:sp>
      <p:sp>
        <p:nvSpPr>
          <p:cNvPr id="3" name="Content Placeholder 2"/>
          <p:cNvSpPr>
            <a:spLocks noGrp="1"/>
          </p:cNvSpPr>
          <p:nvPr>
            <p:ph idx="1"/>
          </p:nvPr>
        </p:nvSpPr>
        <p:spPr>
          <a:xfrm>
            <a:off x="172800" y="1312332"/>
            <a:ext cx="8748000" cy="3726393"/>
          </a:xfrm>
        </p:spPr>
        <p:txBody>
          <a:bodyPr>
            <a:normAutofit/>
          </a:bodyPr>
          <a:lstStyle/>
          <a:p>
            <a:pPr marL="457200" indent="-457200">
              <a:buFont typeface="Arial" panose="020B0604020202020204" pitchFamily="34" charset="0"/>
              <a:buChar char="•"/>
            </a:pPr>
            <a:r>
              <a:rPr lang="en-GB" sz="2400" b="1" dirty="0" smtClean="0"/>
              <a:t>Algorithm development</a:t>
            </a:r>
            <a:r>
              <a:rPr lang="en-GB" sz="2400" dirty="0" smtClean="0"/>
              <a:t>: To derive AGB we need </a:t>
            </a:r>
            <a:r>
              <a:rPr lang="en-GB" sz="2400" dirty="0" smtClean="0">
                <a:solidFill>
                  <a:schemeClr val="accent1"/>
                </a:solidFill>
              </a:rPr>
              <a:t>algorithms that are trained/calibrated with reference data of known quality.</a:t>
            </a:r>
          </a:p>
          <a:p>
            <a:pPr marL="457200" indent="-457200">
              <a:buFont typeface="Arial" panose="020B0604020202020204" pitchFamily="34" charset="0"/>
              <a:buChar char="•"/>
            </a:pPr>
            <a:endParaRPr lang="en-GB" sz="2400" b="1" dirty="0" smtClean="0"/>
          </a:p>
          <a:p>
            <a:pPr marL="457200" indent="-457200">
              <a:buFont typeface="Arial" panose="020B0604020202020204" pitchFamily="34" charset="0"/>
              <a:buChar char="•"/>
            </a:pPr>
            <a:r>
              <a:rPr lang="en-GB" sz="2400" b="1" dirty="0" smtClean="0"/>
              <a:t>Product Validation</a:t>
            </a:r>
            <a:r>
              <a:rPr lang="en-GB" sz="2400" dirty="0" smtClean="0"/>
              <a:t>: </a:t>
            </a:r>
            <a:r>
              <a:rPr lang="en-GB" sz="2400" dirty="0" smtClean="0">
                <a:solidFill>
                  <a:schemeClr val="accent1"/>
                </a:solidFill>
              </a:rPr>
              <a:t>Assessing uncertainty in the data products requires validation </a:t>
            </a:r>
            <a:r>
              <a:rPr lang="en-GB" sz="2400" dirty="0">
                <a:solidFill>
                  <a:schemeClr val="accent1"/>
                </a:solidFill>
              </a:rPr>
              <a:t>with </a:t>
            </a:r>
            <a:r>
              <a:rPr lang="en-GB" sz="2400" dirty="0" smtClean="0">
                <a:solidFill>
                  <a:schemeClr val="accent1"/>
                </a:solidFill>
              </a:rPr>
              <a:t>reference data </a:t>
            </a:r>
            <a:r>
              <a:rPr lang="en-GB" sz="2400" dirty="0">
                <a:solidFill>
                  <a:schemeClr val="accent1"/>
                </a:solidFill>
              </a:rPr>
              <a:t>of known </a:t>
            </a:r>
            <a:r>
              <a:rPr lang="en-GB" sz="2400" dirty="0" smtClean="0">
                <a:solidFill>
                  <a:schemeClr val="accent1"/>
                </a:solidFill>
              </a:rPr>
              <a:t>quality.</a:t>
            </a:r>
            <a:endParaRPr lang="en-GB" sz="2400" dirty="0">
              <a:solidFill>
                <a:schemeClr val="accent1"/>
              </a:solidFill>
            </a:endParaRPr>
          </a:p>
        </p:txBody>
      </p:sp>
    </p:spTree>
    <p:extLst>
      <p:ext uri="{BB962C8B-B14F-4D97-AF65-F5344CB8AC3E}">
        <p14:creationId xmlns:p14="http://schemas.microsoft.com/office/powerpoint/2010/main" val="18664307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00" y="-163090"/>
            <a:ext cx="8397572" cy="1077218"/>
          </a:xfrm>
        </p:spPr>
        <p:txBody>
          <a:bodyPr/>
          <a:lstStyle/>
          <a:p>
            <a:r>
              <a:rPr lang="en-US" sz="3200" dirty="0" smtClean="0"/>
              <a:t>FOS: Forest-Observation-System.net  </a:t>
            </a:r>
            <a:endParaRPr lang="en-GB" sz="3200" dirty="0"/>
          </a:p>
        </p:txBody>
      </p:sp>
      <p:sp>
        <p:nvSpPr>
          <p:cNvPr id="3" name="Content Placeholder 2"/>
          <p:cNvSpPr>
            <a:spLocks noGrp="1"/>
          </p:cNvSpPr>
          <p:nvPr>
            <p:ph idx="1"/>
          </p:nvPr>
        </p:nvSpPr>
        <p:spPr/>
        <p:txBody>
          <a:bodyPr/>
          <a:lstStyle/>
          <a:p>
            <a:endParaRPr lang="en-GB"/>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251" y="801761"/>
            <a:ext cx="8953454" cy="5256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3465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00" y="83132"/>
            <a:ext cx="7628400" cy="584775"/>
          </a:xfrm>
        </p:spPr>
        <p:txBody>
          <a:bodyPr/>
          <a:lstStyle/>
          <a:p>
            <a:r>
              <a:rPr lang="en-US" sz="3200" dirty="0" smtClean="0"/>
              <a:t>The Background of FOS</a:t>
            </a:r>
            <a:endParaRPr lang="en-GB" sz="3200" dirty="0"/>
          </a:p>
        </p:txBody>
      </p:sp>
      <p:sp>
        <p:nvSpPr>
          <p:cNvPr id="3" name="Content Placeholder 2"/>
          <p:cNvSpPr>
            <a:spLocks noGrp="1"/>
          </p:cNvSpPr>
          <p:nvPr>
            <p:ph idx="1"/>
          </p:nvPr>
        </p:nvSpPr>
        <p:spPr>
          <a:xfrm>
            <a:off x="172800" y="863999"/>
            <a:ext cx="8748000" cy="4631926"/>
          </a:xfrm>
        </p:spPr>
        <p:txBody>
          <a:bodyPr>
            <a:noAutofit/>
          </a:bodyPr>
          <a:lstStyle/>
          <a:p>
            <a:pPr marL="342900" indent="-342900">
              <a:buFont typeface="+mj-lt"/>
              <a:buAutoNum type="arabicPeriod"/>
            </a:pPr>
            <a:r>
              <a:rPr lang="en-US" sz="2000" dirty="0" smtClean="0"/>
              <a:t>Forest-Observation-System.net (FOS) is a “</a:t>
            </a:r>
            <a:r>
              <a:rPr lang="en-US" sz="2000" dirty="0" err="1" smtClean="0">
                <a:solidFill>
                  <a:schemeClr val="accent1"/>
                </a:solidFill>
              </a:rPr>
              <a:t>Cyberinfastructure</a:t>
            </a:r>
            <a:r>
              <a:rPr lang="en-US" sz="2000" dirty="0" smtClean="0"/>
              <a:t>” to collect and disseminate ground data.</a:t>
            </a:r>
          </a:p>
          <a:p>
            <a:pPr marL="342900" indent="-342900">
              <a:buFont typeface="+mj-lt"/>
              <a:buAutoNum type="arabicPeriod"/>
            </a:pPr>
            <a:r>
              <a:rPr lang="en-US" sz="2000" dirty="0" smtClean="0"/>
              <a:t>FOS is </a:t>
            </a:r>
            <a:r>
              <a:rPr lang="en-US" sz="2000" dirty="0" smtClean="0">
                <a:solidFill>
                  <a:schemeClr val="accent1"/>
                </a:solidFill>
              </a:rPr>
              <a:t>tailored to the needs of the EO community</a:t>
            </a:r>
            <a:r>
              <a:rPr lang="en-US" sz="2000" dirty="0" smtClean="0"/>
              <a:t>. FOS shall not compete against existing initiatives such as </a:t>
            </a:r>
            <a:r>
              <a:rPr lang="en-US" sz="2000" dirty="0" err="1" smtClean="0"/>
              <a:t>ForestPlots</a:t>
            </a:r>
            <a:r>
              <a:rPr lang="en-US" sz="2000" dirty="0" smtClean="0"/>
              <a:t>, CTFS-</a:t>
            </a:r>
            <a:r>
              <a:rPr lang="en-US" sz="2000" dirty="0" err="1" smtClean="0"/>
              <a:t>ForestGeo</a:t>
            </a:r>
            <a:r>
              <a:rPr lang="en-US" sz="2000" dirty="0" smtClean="0"/>
              <a:t>, etc.</a:t>
            </a:r>
          </a:p>
          <a:p>
            <a:pPr marL="342900" indent="-342900">
              <a:buFont typeface="+mj-lt"/>
              <a:buAutoNum type="arabicPeriod"/>
            </a:pPr>
            <a:r>
              <a:rPr lang="en-US" sz="2000" dirty="0" smtClean="0"/>
              <a:t>The Guiding Principles of FOS</a:t>
            </a:r>
          </a:p>
          <a:p>
            <a:pPr marL="895350" lvl="1" indent="-266700">
              <a:buFont typeface="+mj-lt"/>
              <a:buAutoNum type="alphaLcPeriod"/>
            </a:pPr>
            <a:r>
              <a:rPr lang="en-US" dirty="0" smtClean="0"/>
              <a:t>FOS aims at building an interface between well established, existing networks and the EO community. </a:t>
            </a:r>
          </a:p>
          <a:p>
            <a:pPr marL="895350" lvl="1" indent="-266700">
              <a:buFont typeface="+mj-lt"/>
              <a:buAutoNum type="alphaLcPeriod"/>
            </a:pPr>
            <a:r>
              <a:rPr lang="en-US" dirty="0" smtClean="0"/>
              <a:t>FOS has an inclusive </a:t>
            </a:r>
            <a:r>
              <a:rPr lang="en-US" dirty="0"/>
              <a:t>approach: </a:t>
            </a:r>
            <a:r>
              <a:rPr lang="en-US" dirty="0" smtClean="0"/>
              <a:t>FOS data </a:t>
            </a:r>
            <a:r>
              <a:rPr lang="en-US" dirty="0"/>
              <a:t>should not be Mission or Network specific </a:t>
            </a:r>
          </a:p>
          <a:p>
            <a:pPr marL="895350" lvl="1" indent="-266700">
              <a:buFont typeface="+mj-lt"/>
              <a:buAutoNum type="alphaLcPeriod"/>
            </a:pPr>
            <a:r>
              <a:rPr lang="en-US" dirty="0" smtClean="0"/>
              <a:t>FOS focus is on high quality datasets that are fit for the EO purpose (e.g. geocoded data, plots with a history, </a:t>
            </a:r>
            <a:r>
              <a:rPr lang="en-US" dirty="0" err="1" smtClean="0"/>
              <a:t>etc</a:t>
            </a:r>
            <a:r>
              <a:rPr lang="en-US" dirty="0" smtClean="0"/>
              <a:t>) based on traceable </a:t>
            </a:r>
            <a:r>
              <a:rPr lang="en-US" dirty="0"/>
              <a:t>and documented </a:t>
            </a:r>
            <a:r>
              <a:rPr lang="en-US" dirty="0" smtClean="0"/>
              <a:t>requirements.</a:t>
            </a:r>
            <a:endParaRPr lang="en-US" dirty="0"/>
          </a:p>
          <a:p>
            <a:pPr marL="895350" lvl="1" indent="-266700">
              <a:buFont typeface="+mj-lt"/>
              <a:buAutoNum type="alphaLcPeriod"/>
            </a:pPr>
            <a:r>
              <a:rPr lang="en-US" dirty="0" smtClean="0"/>
              <a:t>FOS data is available </a:t>
            </a:r>
            <a:r>
              <a:rPr lang="en-US" dirty="0"/>
              <a:t>free &amp; </a:t>
            </a:r>
            <a:r>
              <a:rPr lang="en-US" dirty="0" smtClean="0"/>
              <a:t>open in a unified format.</a:t>
            </a:r>
          </a:p>
          <a:p>
            <a:pPr marL="895350" lvl="1" indent="-266700">
              <a:buFont typeface="+mj-lt"/>
              <a:buAutoNum type="alphaLcPeriod"/>
            </a:pPr>
            <a:r>
              <a:rPr lang="en-US" dirty="0" smtClean="0"/>
              <a:t>FOS collects, but does not distribute tree level data. FOS only distributes aggregated data </a:t>
            </a:r>
            <a:r>
              <a:rPr lang="en-US" dirty="0"/>
              <a:t>(following a </a:t>
            </a:r>
            <a:r>
              <a:rPr lang="en-US" dirty="0" smtClean="0"/>
              <a:t>standardized </a:t>
            </a:r>
            <a:r>
              <a:rPr lang="en-US" dirty="0"/>
              <a:t>and transparent process to go from tree </a:t>
            </a:r>
            <a:r>
              <a:rPr lang="en-US" dirty="0" smtClean="0"/>
              <a:t>to </a:t>
            </a:r>
            <a:r>
              <a:rPr lang="en-US" dirty="0"/>
              <a:t>plot </a:t>
            </a:r>
            <a:r>
              <a:rPr lang="en-US" dirty="0" smtClean="0"/>
              <a:t>level) </a:t>
            </a:r>
            <a:endParaRPr lang="en-US" dirty="0"/>
          </a:p>
          <a:p>
            <a:pPr marL="895350" lvl="1" indent="-266700">
              <a:buFont typeface="+mj-lt"/>
              <a:buAutoNum type="alphaLcPeriod"/>
            </a:pPr>
            <a:endParaRPr lang="en-GB" sz="1400" dirty="0"/>
          </a:p>
        </p:txBody>
      </p:sp>
    </p:spTree>
    <p:extLst>
      <p:ext uri="{BB962C8B-B14F-4D97-AF65-F5344CB8AC3E}">
        <p14:creationId xmlns:p14="http://schemas.microsoft.com/office/powerpoint/2010/main" val="3583733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00" y="83132"/>
            <a:ext cx="7174800" cy="584775"/>
          </a:xfrm>
        </p:spPr>
        <p:txBody>
          <a:bodyPr/>
          <a:lstStyle/>
          <a:p>
            <a:r>
              <a:rPr lang="en-US" sz="3200" dirty="0" smtClean="0"/>
              <a:t>FOS schedule</a:t>
            </a:r>
            <a:endParaRPr lang="en-GB" sz="3200" dirty="0"/>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000" dirty="0" smtClean="0"/>
              <a:t>Phase 1 (2016) – Demonstration </a:t>
            </a:r>
          </a:p>
          <a:p>
            <a:pPr marL="1150938" lvl="1" indent="-342900">
              <a:buFont typeface="+mj-lt"/>
              <a:buAutoNum type="alphaLcPeriod"/>
            </a:pPr>
            <a:r>
              <a:rPr lang="en-US" sz="2000" dirty="0" smtClean="0"/>
              <a:t>Set up the infrastructure &amp; </a:t>
            </a:r>
            <a:r>
              <a:rPr lang="en-US" sz="2000" dirty="0" err="1" smtClean="0"/>
              <a:t>webportal</a:t>
            </a:r>
            <a:endParaRPr lang="en-US" sz="2000" dirty="0" smtClean="0"/>
          </a:p>
          <a:p>
            <a:pPr marL="1150938" lvl="1" indent="-342900">
              <a:buFont typeface="+mj-lt"/>
              <a:buAutoNum type="alphaLcPeriod"/>
            </a:pPr>
            <a:r>
              <a:rPr lang="en-US" sz="2000" dirty="0" smtClean="0"/>
              <a:t>Establish a collaboration  with RAINFOR, </a:t>
            </a:r>
            <a:r>
              <a:rPr lang="en-US" sz="2000" dirty="0" err="1" smtClean="0"/>
              <a:t>AfriTron</a:t>
            </a:r>
            <a:r>
              <a:rPr lang="en-US" sz="2000" dirty="0" smtClean="0"/>
              <a:t> and CTFS-</a:t>
            </a:r>
            <a:r>
              <a:rPr lang="en-US" sz="2000" dirty="0" err="1" smtClean="0"/>
              <a:t>ForestGEO</a:t>
            </a:r>
            <a:endParaRPr lang="en-US" sz="2000" dirty="0" smtClean="0"/>
          </a:p>
          <a:p>
            <a:pPr marL="1150938" lvl="1" indent="-342900">
              <a:buFont typeface="+mj-lt"/>
              <a:buAutoNum type="alphaLcPeriod"/>
            </a:pPr>
            <a:r>
              <a:rPr lang="en-US" sz="2000" dirty="0" smtClean="0"/>
              <a:t>Run the </a:t>
            </a:r>
            <a:r>
              <a:rPr lang="en-US" sz="2000" dirty="0" err="1" smtClean="0"/>
              <a:t>webportal</a:t>
            </a:r>
            <a:r>
              <a:rPr lang="en-US" sz="2000" dirty="0" smtClean="0"/>
              <a:t> in a Demo Mode including first data</a:t>
            </a:r>
          </a:p>
          <a:p>
            <a:pPr marL="1150938" lvl="1" indent="-342900">
              <a:buFont typeface="+mj-lt"/>
              <a:buAutoNum type="alphaLcPeriod"/>
            </a:pPr>
            <a:endParaRPr lang="en-US" sz="2000" dirty="0" smtClean="0"/>
          </a:p>
          <a:p>
            <a:pPr marL="342900" indent="-342900">
              <a:buFont typeface="+mj-lt"/>
              <a:buAutoNum type="arabicPeriod"/>
            </a:pPr>
            <a:r>
              <a:rPr lang="en-US" sz="2000" dirty="0" smtClean="0"/>
              <a:t> Phase 2 (2017 - 2020) – Implementation</a:t>
            </a:r>
          </a:p>
          <a:p>
            <a:pPr marL="1150938" lvl="1" indent="-342900">
              <a:buFont typeface="+mj-lt"/>
              <a:buAutoNum type="alphaLcPeriod"/>
            </a:pPr>
            <a:r>
              <a:rPr lang="en-US" sz="2000" dirty="0" smtClean="0"/>
              <a:t>Open the </a:t>
            </a:r>
            <a:r>
              <a:rPr lang="en-US" sz="2000" dirty="0" err="1" smtClean="0"/>
              <a:t>webportal</a:t>
            </a:r>
            <a:r>
              <a:rPr lang="en-US" sz="2000" dirty="0" smtClean="0"/>
              <a:t> to the general public</a:t>
            </a:r>
          </a:p>
          <a:p>
            <a:pPr marL="1150938" lvl="1" indent="-342900">
              <a:buFont typeface="+mj-lt"/>
              <a:buAutoNum type="alphaLcPeriod"/>
            </a:pPr>
            <a:r>
              <a:rPr lang="en-US" sz="2000" dirty="0" smtClean="0"/>
              <a:t>Identify and establish collaboration opportunities with research </a:t>
            </a:r>
            <a:r>
              <a:rPr lang="en-US" sz="2000" dirty="0"/>
              <a:t>teams and networks collecting high quality </a:t>
            </a:r>
            <a:r>
              <a:rPr lang="en-US" sz="2000" dirty="0" smtClean="0"/>
              <a:t>data</a:t>
            </a:r>
          </a:p>
          <a:p>
            <a:pPr marL="1150938" lvl="1" indent="-342900">
              <a:buFont typeface="+mj-lt"/>
              <a:buAutoNum type="alphaLcPeriod"/>
            </a:pPr>
            <a:r>
              <a:rPr lang="en-US" sz="2000" dirty="0" smtClean="0"/>
              <a:t>Identify </a:t>
            </a:r>
            <a:r>
              <a:rPr lang="en-US" sz="2000" dirty="0"/>
              <a:t>gaps and encourage investment in field-based </a:t>
            </a:r>
            <a:r>
              <a:rPr lang="en-US" sz="2000" dirty="0" smtClean="0"/>
              <a:t>observations</a:t>
            </a:r>
          </a:p>
          <a:p>
            <a:pPr marL="1150938" lvl="1" indent="-342900">
              <a:buFont typeface="+mj-lt"/>
              <a:buAutoNum type="alphaLcPeriod"/>
            </a:pPr>
            <a:endParaRPr lang="en-US" sz="2000" dirty="0"/>
          </a:p>
          <a:p>
            <a:endParaRPr lang="en-GB" sz="2000" dirty="0"/>
          </a:p>
        </p:txBody>
      </p:sp>
    </p:spTree>
    <p:extLst>
      <p:ext uri="{BB962C8B-B14F-4D97-AF65-F5344CB8AC3E}">
        <p14:creationId xmlns:p14="http://schemas.microsoft.com/office/powerpoint/2010/main" val="2722634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stretch>
            <a:fillRect/>
          </a:stretch>
        </p:blipFill>
        <p:spPr>
          <a:xfrm>
            <a:off x="785308" y="1396125"/>
            <a:ext cx="7164593" cy="5389129"/>
          </a:xfrm>
          <a:prstGeom prst="rect">
            <a:avLst/>
          </a:prstGeom>
        </p:spPr>
      </p:pic>
      <p:pic>
        <p:nvPicPr>
          <p:cNvPr id="1028" name="Picture 4" descr="http://forest-observation-system.net/Content/Images/sites/LNL-07.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014" y="2430688"/>
            <a:ext cx="2441985" cy="21215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70791" y="357136"/>
            <a:ext cx="8509463" cy="584775"/>
          </a:xfrm>
        </p:spPr>
        <p:txBody>
          <a:bodyPr/>
          <a:lstStyle/>
          <a:p>
            <a:r>
              <a:rPr lang="en-US" sz="3200" dirty="0" err="1" smtClean="0"/>
              <a:t>ArfiSAR</a:t>
            </a:r>
            <a:r>
              <a:rPr lang="en-US" sz="3200" dirty="0" smtClean="0"/>
              <a:t> ESA field complain 2016, Gabon</a:t>
            </a:r>
            <a:endParaRPr lang="en-US" sz="3200" dirty="0"/>
          </a:p>
        </p:txBody>
      </p:sp>
      <p:sp>
        <p:nvSpPr>
          <p:cNvPr id="7" name="Rectangular Callout 6"/>
          <p:cNvSpPr/>
          <p:nvPr/>
        </p:nvSpPr>
        <p:spPr>
          <a:xfrm>
            <a:off x="3919871" y="1691508"/>
            <a:ext cx="2932749" cy="5093746"/>
          </a:xfrm>
          <a:prstGeom prst="wedgeRectCallout">
            <a:avLst>
              <a:gd name="adj1" fmla="val -77210"/>
              <a:gd name="adj2" fmla="val 822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eaLnBrk="0" hangingPunct="0"/>
            <a:r>
              <a:rPr lang="en-US" altLang="en-US" sz="1400" b="1" dirty="0" err="1">
                <a:solidFill>
                  <a:schemeClr val="tx1"/>
                </a:solidFill>
                <a:latin typeface="Arial" panose="020B0604020202020204" pitchFamily="34" charset="0"/>
              </a:rPr>
              <a:t>PlotCode</a:t>
            </a:r>
            <a:r>
              <a:rPr lang="en-US" altLang="en-US" sz="1400" b="1" dirty="0">
                <a:solidFill>
                  <a:schemeClr val="tx1"/>
                </a:solidFill>
                <a:latin typeface="Arial" panose="020B0604020202020204" pitchFamily="34" charset="0"/>
              </a:rPr>
              <a:t>:</a:t>
            </a:r>
            <a:r>
              <a:rPr lang="en-US" altLang="en-US" sz="1400" dirty="0">
                <a:solidFill>
                  <a:schemeClr val="tx1"/>
                </a:solidFill>
                <a:latin typeface="Arial" panose="020B0604020202020204" pitchFamily="34" charset="0"/>
              </a:rPr>
              <a:t> </a:t>
            </a:r>
            <a:r>
              <a:rPr lang="en-US" altLang="en-US" sz="1400" dirty="0" smtClean="0">
                <a:solidFill>
                  <a:schemeClr val="tx1"/>
                </a:solidFill>
                <a:latin typeface="Arial" panose="020B0604020202020204" pitchFamily="34" charset="0"/>
              </a:rPr>
              <a:t>LNL-07</a:t>
            </a:r>
            <a:r>
              <a:rPr lang="en-US" altLang="en-US" sz="1400" dirty="0">
                <a:solidFill>
                  <a:schemeClr val="tx1"/>
                </a:solidFill>
                <a:latin typeface="Arial" panose="020B0604020202020204" pitchFamily="34" charset="0"/>
              </a:rPr>
              <a:t/>
            </a:r>
            <a:br>
              <a:rPr lang="en-US" altLang="en-US" sz="1400" dirty="0">
                <a:solidFill>
                  <a:schemeClr val="tx1"/>
                </a:solidFill>
                <a:latin typeface="Arial" panose="020B0604020202020204" pitchFamily="34" charset="0"/>
              </a:rPr>
            </a:br>
            <a:r>
              <a:rPr lang="en-US" altLang="en-US" sz="1400" b="1" dirty="0" err="1">
                <a:solidFill>
                  <a:schemeClr val="tx1"/>
                </a:solidFill>
                <a:latin typeface="Arial" panose="020B0604020202020204" pitchFamily="34" charset="0"/>
              </a:rPr>
              <a:t>CountryName</a:t>
            </a:r>
            <a:r>
              <a:rPr lang="en-US" altLang="en-US" sz="1400" b="1" dirty="0">
                <a:solidFill>
                  <a:schemeClr val="tx1"/>
                </a:solidFill>
                <a:latin typeface="Arial" panose="020B0604020202020204" pitchFamily="34" charset="0"/>
              </a:rPr>
              <a:t>:</a:t>
            </a:r>
            <a:r>
              <a:rPr lang="en-US" altLang="en-US" sz="1400" dirty="0">
                <a:solidFill>
                  <a:schemeClr val="tx1"/>
                </a:solidFill>
                <a:latin typeface="Arial" panose="020B0604020202020204" pitchFamily="34" charset="0"/>
              </a:rPr>
              <a:t> Gabon</a:t>
            </a:r>
            <a:br>
              <a:rPr lang="en-US" altLang="en-US" sz="1400" dirty="0">
                <a:solidFill>
                  <a:schemeClr val="tx1"/>
                </a:solidFill>
                <a:latin typeface="Arial" panose="020B0604020202020204" pitchFamily="34" charset="0"/>
              </a:rPr>
            </a:br>
            <a:r>
              <a:rPr lang="en-US" altLang="en-US" sz="1400" b="1" dirty="0">
                <a:solidFill>
                  <a:schemeClr val="tx1"/>
                </a:solidFill>
                <a:latin typeface="Arial" panose="020B0604020202020204" pitchFamily="34" charset="0"/>
              </a:rPr>
              <a:t>Altitude:</a:t>
            </a:r>
            <a:r>
              <a:rPr lang="en-US" altLang="en-US" sz="1400" dirty="0">
                <a:solidFill>
                  <a:schemeClr val="tx1"/>
                </a:solidFill>
                <a:latin typeface="Arial" panose="020B0604020202020204" pitchFamily="34" charset="0"/>
              </a:rPr>
              <a:t> </a:t>
            </a:r>
            <a:r>
              <a:rPr lang="en-US" altLang="en-US" sz="1400" dirty="0" smtClean="0">
                <a:solidFill>
                  <a:schemeClr val="tx1"/>
                </a:solidFill>
                <a:latin typeface="Arial" panose="020B0604020202020204" pitchFamily="34" charset="0"/>
              </a:rPr>
              <a:t>306 m</a:t>
            </a:r>
            <a:r>
              <a:rPr lang="en-US" altLang="en-US" sz="1400" dirty="0">
                <a:solidFill>
                  <a:schemeClr val="tx1"/>
                </a:solidFill>
                <a:latin typeface="Arial" panose="020B0604020202020204" pitchFamily="34" charset="0"/>
              </a:rPr>
              <a:t/>
            </a:r>
            <a:br>
              <a:rPr lang="en-US" altLang="en-US" sz="1400" dirty="0">
                <a:solidFill>
                  <a:schemeClr val="tx1"/>
                </a:solidFill>
                <a:latin typeface="Arial" panose="020B0604020202020204" pitchFamily="34" charset="0"/>
              </a:rPr>
            </a:br>
            <a:r>
              <a:rPr lang="en-US" altLang="en-US" sz="1400" b="1" dirty="0">
                <a:solidFill>
                  <a:schemeClr val="tx1"/>
                </a:solidFill>
                <a:latin typeface="Arial" panose="020B0604020202020204" pitchFamily="34" charset="0"/>
              </a:rPr>
              <a:t>Slope:</a:t>
            </a:r>
            <a:r>
              <a:rPr lang="en-US" altLang="en-US" sz="1400" dirty="0">
                <a:solidFill>
                  <a:schemeClr val="tx1"/>
                </a:solidFill>
                <a:latin typeface="Arial" panose="020B0604020202020204" pitchFamily="34" charset="0"/>
              </a:rPr>
              <a:t> </a:t>
            </a:r>
            <a:r>
              <a:rPr lang="en-US" altLang="en-US" sz="1400" dirty="0" smtClean="0">
                <a:solidFill>
                  <a:schemeClr val="tx1"/>
                </a:solidFill>
                <a:latin typeface="Arial" panose="020B0604020202020204" pitchFamily="34" charset="0"/>
              </a:rPr>
              <a:t>7 </a:t>
            </a:r>
            <a:r>
              <a:rPr lang="en-US" altLang="en-US" sz="1400" dirty="0" err="1" smtClean="0">
                <a:solidFill>
                  <a:schemeClr val="tx1"/>
                </a:solidFill>
                <a:latin typeface="Arial" panose="020B0604020202020204" pitchFamily="34" charset="0"/>
              </a:rPr>
              <a:t>deg</a:t>
            </a:r>
            <a:r>
              <a:rPr lang="en-US" altLang="en-US" sz="1400" dirty="0">
                <a:solidFill>
                  <a:schemeClr val="tx1"/>
                </a:solidFill>
                <a:latin typeface="Arial" panose="020B0604020202020204" pitchFamily="34" charset="0"/>
              </a:rPr>
              <a:t/>
            </a:r>
            <a:br>
              <a:rPr lang="en-US" altLang="en-US" sz="1400" dirty="0">
                <a:solidFill>
                  <a:schemeClr val="tx1"/>
                </a:solidFill>
                <a:latin typeface="Arial" panose="020B0604020202020204" pitchFamily="34" charset="0"/>
              </a:rPr>
            </a:br>
            <a:r>
              <a:rPr lang="en-US" altLang="en-US" sz="1400" b="1" dirty="0" err="1">
                <a:solidFill>
                  <a:schemeClr val="tx1"/>
                </a:solidFill>
                <a:latin typeface="Arial" panose="020B0604020202020204" pitchFamily="34" charset="0"/>
              </a:rPr>
              <a:t>PlotArea</a:t>
            </a:r>
            <a:r>
              <a:rPr lang="en-US" altLang="en-US" sz="1400" b="1" dirty="0">
                <a:solidFill>
                  <a:schemeClr val="tx1"/>
                </a:solidFill>
                <a:latin typeface="Arial" panose="020B0604020202020204" pitchFamily="34" charset="0"/>
              </a:rPr>
              <a:t>:</a:t>
            </a:r>
            <a:r>
              <a:rPr lang="en-US" altLang="en-US" sz="1400" dirty="0">
                <a:solidFill>
                  <a:schemeClr val="tx1"/>
                </a:solidFill>
                <a:latin typeface="Arial" panose="020B0604020202020204" pitchFamily="34" charset="0"/>
              </a:rPr>
              <a:t> </a:t>
            </a:r>
            <a:r>
              <a:rPr lang="en-US" altLang="en-US" sz="1400" dirty="0" smtClean="0">
                <a:solidFill>
                  <a:schemeClr val="tx1"/>
                </a:solidFill>
                <a:latin typeface="Arial" panose="020B0604020202020204" pitchFamily="34" charset="0"/>
              </a:rPr>
              <a:t>1.02 ha</a:t>
            </a:r>
            <a:r>
              <a:rPr lang="en-US" altLang="en-US" sz="1400" dirty="0">
                <a:solidFill>
                  <a:schemeClr val="tx1"/>
                </a:solidFill>
                <a:latin typeface="Arial" panose="020B0604020202020204" pitchFamily="34" charset="0"/>
              </a:rPr>
              <a:t/>
            </a:r>
            <a:br>
              <a:rPr lang="en-US" altLang="en-US" sz="1400" dirty="0">
                <a:solidFill>
                  <a:schemeClr val="tx1"/>
                </a:solidFill>
                <a:latin typeface="Arial" panose="020B0604020202020204" pitchFamily="34" charset="0"/>
              </a:rPr>
            </a:br>
            <a:r>
              <a:rPr lang="en-US" altLang="en-US" sz="1400" b="1" dirty="0">
                <a:solidFill>
                  <a:schemeClr val="tx1"/>
                </a:solidFill>
                <a:latin typeface="Arial" panose="020B0604020202020204" pitchFamily="34" charset="0"/>
              </a:rPr>
              <a:t>Network:</a:t>
            </a:r>
            <a:r>
              <a:rPr lang="en-US" altLang="en-US" sz="1400" dirty="0">
                <a:solidFill>
                  <a:schemeClr val="tx1"/>
                </a:solidFill>
                <a:latin typeface="Arial" panose="020B0604020202020204" pitchFamily="34" charset="0"/>
              </a:rPr>
              <a:t> </a:t>
            </a:r>
            <a:r>
              <a:rPr lang="en-US" altLang="en-US" sz="1400" dirty="0" smtClean="0">
                <a:solidFill>
                  <a:schemeClr val="tx1"/>
                </a:solidFill>
                <a:latin typeface="Arial" panose="020B0604020202020204" pitchFamily="34" charset="0"/>
              </a:rPr>
              <a:t>FOS </a:t>
            </a:r>
            <a:r>
              <a:rPr lang="en-US" altLang="en-US" sz="1400" b="1" dirty="0" smtClean="0">
                <a:solidFill>
                  <a:schemeClr val="tx1"/>
                </a:solidFill>
                <a:latin typeface="Arial" panose="020B0604020202020204" pitchFamily="34" charset="0"/>
              </a:rPr>
              <a:t>Lin</a:t>
            </a:r>
            <a:r>
              <a:rPr lang="en-US" altLang="en-US" sz="1400" dirty="0">
                <a:solidFill>
                  <a:schemeClr val="tx1"/>
                </a:solidFill>
                <a:latin typeface="Arial" panose="020B0604020202020204" pitchFamily="34" charset="0"/>
              </a:rPr>
              <a:t>k</a:t>
            </a:r>
            <a:r>
              <a:rPr lang="en-US" altLang="en-US" sz="1400" b="1" dirty="0" smtClean="0">
                <a:solidFill>
                  <a:schemeClr val="tx1"/>
                </a:solidFill>
                <a:latin typeface="Arial" panose="020B0604020202020204" pitchFamily="34" charset="0"/>
              </a:rPr>
              <a:t>: http</a:t>
            </a:r>
            <a:r>
              <a:rPr lang="en-US" altLang="en-US" sz="1400" b="1" dirty="0">
                <a:solidFill>
                  <a:schemeClr val="tx1"/>
                </a:solidFill>
                <a:latin typeface="Arial" panose="020B0604020202020204" pitchFamily="34" charset="0"/>
              </a:rPr>
              <a:t>://forest-observation-system.net</a:t>
            </a:r>
            <a:r>
              <a:rPr lang="en-US" altLang="en-US" sz="1400" dirty="0">
                <a:solidFill>
                  <a:schemeClr val="tx1"/>
                </a:solidFill>
                <a:latin typeface="Arial" panose="020B0604020202020204" pitchFamily="34" charset="0"/>
              </a:rPr>
              <a:t/>
            </a:r>
            <a:br>
              <a:rPr lang="en-US" altLang="en-US" sz="1400" dirty="0">
                <a:solidFill>
                  <a:schemeClr val="tx1"/>
                </a:solidFill>
                <a:latin typeface="Arial" panose="020B0604020202020204" pitchFamily="34" charset="0"/>
              </a:rPr>
            </a:br>
            <a:r>
              <a:rPr lang="en-US" altLang="en-US" sz="1400" b="1" dirty="0">
                <a:solidFill>
                  <a:schemeClr val="tx1"/>
                </a:solidFill>
                <a:latin typeface="Arial" panose="020B0604020202020204" pitchFamily="34" charset="0"/>
              </a:rPr>
              <a:t>PI:</a:t>
            </a:r>
            <a:r>
              <a:rPr lang="en-US" altLang="en-US" sz="1400" dirty="0">
                <a:solidFill>
                  <a:schemeClr val="tx1"/>
                </a:solidFill>
                <a:latin typeface="Arial" panose="020B0604020202020204" pitchFamily="34" charset="0"/>
              </a:rPr>
              <a:t> Simon Lewis, Nicolas </a:t>
            </a:r>
            <a:r>
              <a:rPr lang="en-US" altLang="en-US" sz="1400" dirty="0" err="1">
                <a:solidFill>
                  <a:schemeClr val="tx1"/>
                </a:solidFill>
                <a:latin typeface="Arial" panose="020B0604020202020204" pitchFamily="34" charset="0"/>
              </a:rPr>
              <a:t>Labrière</a:t>
            </a:r>
            <a:r>
              <a:rPr lang="en-US" altLang="en-US" sz="1400" dirty="0">
                <a:solidFill>
                  <a:schemeClr val="tx1"/>
                </a:solidFill>
                <a:latin typeface="Arial" panose="020B0604020202020204" pitchFamily="34" charset="0"/>
              </a:rPr>
              <a:t/>
            </a:r>
            <a:br>
              <a:rPr lang="en-US" altLang="en-US" sz="1400" dirty="0">
                <a:solidFill>
                  <a:schemeClr val="tx1"/>
                </a:solidFill>
                <a:latin typeface="Arial" panose="020B0604020202020204" pitchFamily="34" charset="0"/>
              </a:rPr>
            </a:br>
            <a:r>
              <a:rPr lang="en-US" altLang="en-US" sz="1400" b="1" dirty="0" err="1">
                <a:solidFill>
                  <a:schemeClr val="tx1"/>
                </a:solidFill>
                <a:latin typeface="Arial" panose="020B0604020202020204" pitchFamily="34" charset="0"/>
              </a:rPr>
              <a:t>ForestStatus</a:t>
            </a:r>
            <a:r>
              <a:rPr lang="en-US" altLang="en-US" sz="1400" b="1" dirty="0">
                <a:solidFill>
                  <a:schemeClr val="tx1"/>
                </a:solidFill>
                <a:latin typeface="Arial" panose="020B0604020202020204" pitchFamily="34" charset="0"/>
              </a:rPr>
              <a:t>:</a:t>
            </a:r>
            <a:r>
              <a:rPr lang="en-US" altLang="en-US" sz="1400" dirty="0">
                <a:solidFill>
                  <a:schemeClr val="tx1"/>
                </a:solidFill>
                <a:latin typeface="Arial" panose="020B0604020202020204" pitchFamily="34" charset="0"/>
              </a:rPr>
              <a:t> Secondary forest, maturing (&gt;50yr)</a:t>
            </a:r>
            <a:br>
              <a:rPr lang="en-US" altLang="en-US" sz="1400" dirty="0">
                <a:solidFill>
                  <a:schemeClr val="tx1"/>
                </a:solidFill>
                <a:latin typeface="Arial" panose="020B0604020202020204" pitchFamily="34" charset="0"/>
              </a:rPr>
            </a:br>
            <a:r>
              <a:rPr lang="en-US" altLang="en-US" sz="1400" b="1" dirty="0" err="1">
                <a:solidFill>
                  <a:schemeClr val="tx1"/>
                </a:solidFill>
                <a:latin typeface="Arial" panose="020B0604020202020204" pitchFamily="34" charset="0"/>
              </a:rPr>
              <a:t>YearEstablished</a:t>
            </a:r>
            <a:r>
              <a:rPr lang="en-US" altLang="en-US" sz="1400" b="1" dirty="0">
                <a:solidFill>
                  <a:schemeClr val="tx1"/>
                </a:solidFill>
                <a:latin typeface="Arial" panose="020B0604020202020204" pitchFamily="34" charset="0"/>
              </a:rPr>
              <a:t>:</a:t>
            </a:r>
            <a:r>
              <a:rPr lang="en-US" altLang="en-US" sz="1400" dirty="0">
                <a:solidFill>
                  <a:schemeClr val="tx1"/>
                </a:solidFill>
                <a:latin typeface="Arial" panose="020B0604020202020204" pitchFamily="34" charset="0"/>
              </a:rPr>
              <a:t> 2016</a:t>
            </a:r>
            <a:br>
              <a:rPr lang="en-US" altLang="en-US" sz="1400" dirty="0">
                <a:solidFill>
                  <a:schemeClr val="tx1"/>
                </a:solidFill>
                <a:latin typeface="Arial" panose="020B0604020202020204" pitchFamily="34" charset="0"/>
              </a:rPr>
            </a:br>
            <a:r>
              <a:rPr lang="en-US" altLang="en-US" sz="1400" b="1" dirty="0" err="1">
                <a:solidFill>
                  <a:schemeClr val="tx1"/>
                </a:solidFill>
                <a:latin typeface="Arial" panose="020B0604020202020204" pitchFamily="34" charset="0"/>
              </a:rPr>
              <a:t>YearLastCensus</a:t>
            </a:r>
            <a:r>
              <a:rPr lang="en-US" altLang="en-US" sz="1400" b="1" dirty="0">
                <a:solidFill>
                  <a:schemeClr val="tx1"/>
                </a:solidFill>
                <a:latin typeface="Arial" panose="020B0604020202020204" pitchFamily="34" charset="0"/>
              </a:rPr>
              <a:t>:</a:t>
            </a:r>
            <a:r>
              <a:rPr lang="en-US" altLang="en-US" sz="1400" dirty="0">
                <a:solidFill>
                  <a:schemeClr val="tx1"/>
                </a:solidFill>
                <a:latin typeface="Arial" panose="020B0604020202020204" pitchFamily="34" charset="0"/>
              </a:rPr>
              <a:t> 2016</a:t>
            </a:r>
            <a:br>
              <a:rPr lang="en-US" altLang="en-US" sz="1400" dirty="0">
                <a:solidFill>
                  <a:schemeClr val="tx1"/>
                </a:solidFill>
                <a:latin typeface="Arial" panose="020B0604020202020204" pitchFamily="34" charset="0"/>
              </a:rPr>
            </a:br>
            <a:r>
              <a:rPr lang="en-US" altLang="en-US" sz="1400" b="1" dirty="0" smtClean="0">
                <a:solidFill>
                  <a:schemeClr val="tx1"/>
                </a:solidFill>
                <a:latin typeface="Arial" panose="020B0604020202020204" pitchFamily="34" charset="0"/>
              </a:rPr>
              <a:t>H </a:t>
            </a:r>
            <a:r>
              <a:rPr lang="en-US" altLang="en-US" sz="1400" b="1" dirty="0">
                <a:solidFill>
                  <a:schemeClr val="tx1"/>
                </a:solidFill>
                <a:latin typeface="Arial" panose="020B0604020202020204" pitchFamily="34" charset="0"/>
              </a:rPr>
              <a:t>Average:</a:t>
            </a:r>
            <a:r>
              <a:rPr lang="en-US" altLang="en-US" sz="1400" dirty="0">
                <a:solidFill>
                  <a:schemeClr val="tx1"/>
                </a:solidFill>
                <a:latin typeface="Arial" panose="020B0604020202020204" pitchFamily="34" charset="0"/>
              </a:rPr>
              <a:t> 19 </a:t>
            </a:r>
            <a:r>
              <a:rPr lang="en-US" altLang="en-US" sz="1400" dirty="0" smtClean="0">
                <a:solidFill>
                  <a:schemeClr val="tx1"/>
                </a:solidFill>
                <a:latin typeface="Arial" panose="020B0604020202020204" pitchFamily="34" charset="0"/>
              </a:rPr>
              <a:t>m; </a:t>
            </a:r>
            <a:r>
              <a:rPr lang="en-US" altLang="en-US" sz="1400" b="1" dirty="0" smtClean="0">
                <a:solidFill>
                  <a:schemeClr val="tx1"/>
                </a:solidFill>
                <a:latin typeface="Arial" panose="020B0604020202020204" pitchFamily="34" charset="0"/>
              </a:rPr>
              <a:t>H </a:t>
            </a:r>
            <a:r>
              <a:rPr lang="en-US" altLang="en-US" sz="1400" b="1" dirty="0">
                <a:solidFill>
                  <a:schemeClr val="tx1"/>
                </a:solidFill>
                <a:latin typeface="Arial" panose="020B0604020202020204" pitchFamily="34" charset="0"/>
              </a:rPr>
              <a:t>Max:</a:t>
            </a:r>
            <a:r>
              <a:rPr lang="en-US" altLang="en-US" sz="1400" dirty="0">
                <a:solidFill>
                  <a:schemeClr val="tx1"/>
                </a:solidFill>
                <a:latin typeface="Arial" panose="020B0604020202020204" pitchFamily="34" charset="0"/>
              </a:rPr>
              <a:t> 45.6 m</a:t>
            </a:r>
            <a:br>
              <a:rPr lang="en-US" altLang="en-US" sz="1400" dirty="0">
                <a:solidFill>
                  <a:schemeClr val="tx1"/>
                </a:solidFill>
                <a:latin typeface="Arial" panose="020B0604020202020204" pitchFamily="34" charset="0"/>
              </a:rPr>
            </a:br>
            <a:r>
              <a:rPr lang="en-US" altLang="en-US" sz="1400" b="1" dirty="0">
                <a:solidFill>
                  <a:schemeClr val="tx1"/>
                </a:solidFill>
                <a:latin typeface="Arial" panose="020B0604020202020204" pitchFamily="34" charset="0"/>
              </a:rPr>
              <a:t>AGB Local HD:</a:t>
            </a:r>
            <a:r>
              <a:rPr lang="en-US" altLang="en-US" sz="1400" dirty="0">
                <a:solidFill>
                  <a:schemeClr val="tx1"/>
                </a:solidFill>
                <a:latin typeface="Arial" panose="020B0604020202020204" pitchFamily="34" charset="0"/>
              </a:rPr>
              <a:t> 332.1 t/ha</a:t>
            </a:r>
            <a:br>
              <a:rPr lang="en-US" altLang="en-US" sz="1400" dirty="0">
                <a:solidFill>
                  <a:schemeClr val="tx1"/>
                </a:solidFill>
                <a:latin typeface="Arial" panose="020B0604020202020204" pitchFamily="34" charset="0"/>
              </a:rPr>
            </a:br>
            <a:r>
              <a:rPr lang="en-US" altLang="en-US" sz="1400" b="1" dirty="0">
                <a:solidFill>
                  <a:schemeClr val="tx1"/>
                </a:solidFill>
                <a:latin typeface="Arial" panose="020B0604020202020204" pitchFamily="34" charset="0"/>
              </a:rPr>
              <a:t>AGB </a:t>
            </a:r>
            <a:r>
              <a:rPr lang="en-US" altLang="en-US" sz="1400" b="1" dirty="0" err="1">
                <a:solidFill>
                  <a:schemeClr val="tx1"/>
                </a:solidFill>
                <a:latin typeface="Arial" panose="020B0604020202020204" pitchFamily="34" charset="0"/>
              </a:rPr>
              <a:t>Feldpausch</a:t>
            </a:r>
            <a:r>
              <a:rPr lang="en-US" altLang="en-US" sz="1400" b="1" dirty="0">
                <a:solidFill>
                  <a:schemeClr val="tx1"/>
                </a:solidFill>
                <a:latin typeface="Arial" panose="020B0604020202020204" pitchFamily="34" charset="0"/>
              </a:rPr>
              <a:t>:</a:t>
            </a:r>
            <a:r>
              <a:rPr lang="en-US" altLang="en-US" sz="1400" dirty="0">
                <a:solidFill>
                  <a:schemeClr val="tx1"/>
                </a:solidFill>
                <a:latin typeface="Arial" panose="020B0604020202020204" pitchFamily="34" charset="0"/>
              </a:rPr>
              <a:t> 343.2 t/ha</a:t>
            </a:r>
            <a:br>
              <a:rPr lang="en-US" altLang="en-US" sz="1400" dirty="0">
                <a:solidFill>
                  <a:schemeClr val="tx1"/>
                </a:solidFill>
                <a:latin typeface="Arial" panose="020B0604020202020204" pitchFamily="34" charset="0"/>
              </a:rPr>
            </a:br>
            <a:r>
              <a:rPr lang="en-US" altLang="en-US" sz="1400" b="1" dirty="0">
                <a:solidFill>
                  <a:schemeClr val="tx1"/>
                </a:solidFill>
                <a:latin typeface="Arial" panose="020B0604020202020204" pitchFamily="34" charset="0"/>
              </a:rPr>
              <a:t>AGB </a:t>
            </a:r>
            <a:r>
              <a:rPr lang="en-US" altLang="en-US" sz="1400" b="1" dirty="0" err="1">
                <a:solidFill>
                  <a:schemeClr val="tx1"/>
                </a:solidFill>
                <a:latin typeface="Arial" panose="020B0604020202020204" pitchFamily="34" charset="0"/>
              </a:rPr>
              <a:t>Chave</a:t>
            </a:r>
            <a:r>
              <a:rPr lang="en-US" altLang="en-US" sz="1400" b="1" dirty="0">
                <a:solidFill>
                  <a:schemeClr val="tx1"/>
                </a:solidFill>
                <a:latin typeface="Arial" panose="020B0604020202020204" pitchFamily="34" charset="0"/>
              </a:rPr>
              <a:t>:</a:t>
            </a:r>
            <a:r>
              <a:rPr lang="en-US" altLang="en-US" sz="1400" dirty="0">
                <a:solidFill>
                  <a:schemeClr val="tx1"/>
                </a:solidFill>
                <a:latin typeface="Arial" panose="020B0604020202020204" pitchFamily="34" charset="0"/>
              </a:rPr>
              <a:t> 331.6 t/ha</a:t>
            </a:r>
            <a:br>
              <a:rPr lang="en-US" altLang="en-US" sz="1400" dirty="0">
                <a:solidFill>
                  <a:schemeClr val="tx1"/>
                </a:solidFill>
                <a:latin typeface="Arial" panose="020B0604020202020204" pitchFamily="34" charset="0"/>
              </a:rPr>
            </a:br>
            <a:endParaRPr lang="en-US" altLang="en-US" sz="1400" dirty="0">
              <a:solidFill>
                <a:schemeClr val="tx1"/>
              </a:solidFill>
              <a:latin typeface="Arial" panose="020B0604020202020204" pitchFamily="34" charset="0"/>
            </a:endParaRPr>
          </a:p>
          <a:p>
            <a:pPr lvl="0" eaLnBrk="0" hangingPunct="0"/>
            <a:r>
              <a:rPr lang="en-US" altLang="en-US" sz="1400" b="1" dirty="0" err="1">
                <a:solidFill>
                  <a:schemeClr val="tx1"/>
                </a:solidFill>
                <a:latin typeface="Arial" panose="020B0604020202020204" pitchFamily="34" charset="0"/>
              </a:rPr>
              <a:t>Taxonimic</a:t>
            </a:r>
            <a:r>
              <a:rPr lang="en-US" altLang="en-US" sz="1400" b="1" dirty="0">
                <a:solidFill>
                  <a:schemeClr val="tx1"/>
                </a:solidFill>
                <a:latin typeface="Arial" panose="020B0604020202020204" pitchFamily="34" charset="0"/>
              </a:rPr>
              <a:t> Identification</a:t>
            </a:r>
            <a:r>
              <a:rPr lang="en-US" altLang="en-US" sz="1400" dirty="0">
                <a:solidFill>
                  <a:schemeClr val="tx1"/>
                </a:solidFill>
                <a:latin typeface="Arial" panose="020B0604020202020204" pitchFamily="34" charset="0"/>
              </a:rPr>
              <a:t/>
            </a:r>
            <a:br>
              <a:rPr lang="en-US" altLang="en-US" sz="1400" dirty="0">
                <a:solidFill>
                  <a:schemeClr val="tx1"/>
                </a:solidFill>
                <a:latin typeface="Arial" panose="020B0604020202020204" pitchFamily="34" charset="0"/>
              </a:rPr>
            </a:br>
            <a:r>
              <a:rPr lang="en-US" altLang="en-US" sz="1400" dirty="0">
                <a:solidFill>
                  <a:schemeClr val="tx1"/>
                </a:solidFill>
                <a:latin typeface="Arial" panose="020B0604020202020204" pitchFamily="34" charset="0"/>
              </a:rPr>
              <a:t>187 (65 %) - </a:t>
            </a:r>
            <a:r>
              <a:rPr lang="en-US" altLang="en-US" sz="1400" dirty="0" err="1">
                <a:solidFill>
                  <a:schemeClr val="tx1"/>
                </a:solidFill>
                <a:latin typeface="Arial" panose="020B0604020202020204" pitchFamily="34" charset="0"/>
              </a:rPr>
              <a:t>Aucoumea</a:t>
            </a:r>
            <a:r>
              <a:rPr lang="en-US" altLang="en-US" sz="1400" dirty="0">
                <a:solidFill>
                  <a:schemeClr val="tx1"/>
                </a:solidFill>
                <a:latin typeface="Arial" panose="020B0604020202020204" pitchFamily="34" charset="0"/>
              </a:rPr>
              <a:t> </a:t>
            </a:r>
            <a:r>
              <a:rPr lang="en-US" altLang="en-US" sz="1400" dirty="0" err="1">
                <a:solidFill>
                  <a:schemeClr val="tx1"/>
                </a:solidFill>
                <a:latin typeface="Arial" panose="020B0604020202020204" pitchFamily="34" charset="0"/>
              </a:rPr>
              <a:t>klaineana</a:t>
            </a:r>
            <a:r>
              <a:rPr lang="en-US" altLang="en-US" sz="1400" dirty="0">
                <a:solidFill>
                  <a:schemeClr val="tx1"/>
                </a:solidFill>
                <a:latin typeface="Arial" panose="020B0604020202020204" pitchFamily="34" charset="0"/>
              </a:rPr>
              <a:t> </a:t>
            </a:r>
            <a:br>
              <a:rPr lang="en-US" altLang="en-US" sz="1400" dirty="0">
                <a:solidFill>
                  <a:schemeClr val="tx1"/>
                </a:solidFill>
                <a:latin typeface="Arial" panose="020B0604020202020204" pitchFamily="34" charset="0"/>
              </a:rPr>
            </a:br>
            <a:r>
              <a:rPr lang="en-US" altLang="en-US" sz="1400" dirty="0">
                <a:solidFill>
                  <a:schemeClr val="tx1"/>
                </a:solidFill>
                <a:latin typeface="Arial" panose="020B0604020202020204" pitchFamily="34" charset="0"/>
              </a:rPr>
              <a:t>78 (12 %) - </a:t>
            </a:r>
            <a:r>
              <a:rPr lang="en-US" altLang="en-US" sz="1400" dirty="0" err="1">
                <a:solidFill>
                  <a:schemeClr val="tx1"/>
                </a:solidFill>
                <a:latin typeface="Arial" panose="020B0604020202020204" pitchFamily="34" charset="0"/>
              </a:rPr>
              <a:t>Sacoglottis</a:t>
            </a:r>
            <a:r>
              <a:rPr lang="en-US" altLang="en-US" sz="1400" dirty="0">
                <a:solidFill>
                  <a:schemeClr val="tx1"/>
                </a:solidFill>
                <a:latin typeface="Arial" panose="020B0604020202020204" pitchFamily="34" charset="0"/>
              </a:rPr>
              <a:t> </a:t>
            </a:r>
            <a:r>
              <a:rPr lang="en-US" altLang="en-US" sz="1400" dirty="0" err="1">
                <a:solidFill>
                  <a:schemeClr val="tx1"/>
                </a:solidFill>
                <a:latin typeface="Arial" panose="020B0604020202020204" pitchFamily="34" charset="0"/>
              </a:rPr>
              <a:t>gabonensis</a:t>
            </a:r>
            <a:r>
              <a:rPr lang="en-US" altLang="en-US" sz="1400" dirty="0">
                <a:solidFill>
                  <a:schemeClr val="tx1"/>
                </a:solidFill>
                <a:latin typeface="Arial" panose="020B0604020202020204" pitchFamily="34" charset="0"/>
              </a:rPr>
              <a:t> </a:t>
            </a:r>
            <a:br>
              <a:rPr lang="en-US" altLang="en-US" sz="1400" dirty="0">
                <a:solidFill>
                  <a:schemeClr val="tx1"/>
                </a:solidFill>
                <a:latin typeface="Arial" panose="020B0604020202020204" pitchFamily="34" charset="0"/>
              </a:rPr>
            </a:br>
            <a:r>
              <a:rPr lang="en-US" altLang="en-US" sz="1400" dirty="0">
                <a:solidFill>
                  <a:schemeClr val="tx1"/>
                </a:solidFill>
                <a:latin typeface="Arial" panose="020B0604020202020204" pitchFamily="34" charset="0"/>
              </a:rPr>
              <a:t>53 (7 %) - </a:t>
            </a:r>
            <a:r>
              <a:rPr lang="en-US" altLang="en-US" sz="1400" dirty="0" err="1">
                <a:solidFill>
                  <a:schemeClr val="tx1"/>
                </a:solidFill>
                <a:latin typeface="Arial" panose="020B0604020202020204" pitchFamily="34" charset="0"/>
              </a:rPr>
              <a:t>Lophira</a:t>
            </a:r>
            <a:r>
              <a:rPr lang="en-US" altLang="en-US" sz="1400" dirty="0">
                <a:solidFill>
                  <a:schemeClr val="tx1"/>
                </a:solidFill>
                <a:latin typeface="Arial" panose="020B0604020202020204" pitchFamily="34" charset="0"/>
              </a:rPr>
              <a:t> </a:t>
            </a:r>
            <a:r>
              <a:rPr lang="en-US" altLang="en-US" sz="1400" dirty="0" err="1">
                <a:solidFill>
                  <a:schemeClr val="tx1"/>
                </a:solidFill>
                <a:latin typeface="Arial" panose="020B0604020202020204" pitchFamily="34" charset="0"/>
              </a:rPr>
              <a:t>alata</a:t>
            </a:r>
            <a:r>
              <a:rPr lang="en-US" altLang="en-US" sz="1400" dirty="0">
                <a:solidFill>
                  <a:schemeClr val="tx1"/>
                </a:solidFill>
                <a:latin typeface="Arial" panose="020B0604020202020204" pitchFamily="34" charset="0"/>
              </a:rPr>
              <a:t> </a:t>
            </a:r>
            <a:br>
              <a:rPr lang="en-US" altLang="en-US" sz="1400" dirty="0">
                <a:solidFill>
                  <a:schemeClr val="tx1"/>
                </a:solidFill>
                <a:latin typeface="Arial" panose="020B0604020202020204" pitchFamily="34" charset="0"/>
              </a:rPr>
            </a:br>
            <a:r>
              <a:rPr lang="en-US" altLang="en-US" sz="1400" dirty="0">
                <a:solidFill>
                  <a:schemeClr val="tx1"/>
                </a:solidFill>
                <a:latin typeface="Arial" panose="020B0604020202020204" pitchFamily="34" charset="0"/>
              </a:rPr>
              <a:t>22 (2 %) - </a:t>
            </a:r>
            <a:r>
              <a:rPr lang="en-US" altLang="en-US" sz="1400" dirty="0" err="1">
                <a:solidFill>
                  <a:schemeClr val="tx1"/>
                </a:solidFill>
                <a:latin typeface="Arial" panose="020B0604020202020204" pitchFamily="34" charset="0"/>
              </a:rPr>
              <a:t>Dialium</a:t>
            </a:r>
            <a:r>
              <a:rPr lang="en-US" altLang="en-US" sz="1400" dirty="0">
                <a:solidFill>
                  <a:schemeClr val="tx1"/>
                </a:solidFill>
                <a:latin typeface="Arial" panose="020B0604020202020204" pitchFamily="34" charset="0"/>
              </a:rPr>
              <a:t> </a:t>
            </a:r>
            <a:r>
              <a:rPr lang="en-US" altLang="en-US" sz="1400" dirty="0" err="1">
                <a:solidFill>
                  <a:schemeClr val="tx1"/>
                </a:solidFill>
                <a:latin typeface="Arial" panose="020B0604020202020204" pitchFamily="34" charset="0"/>
              </a:rPr>
              <a:t>lopense</a:t>
            </a:r>
            <a:r>
              <a:rPr lang="en-US" altLang="en-US" sz="1400" dirty="0">
                <a:solidFill>
                  <a:schemeClr val="tx1"/>
                </a:solidFill>
                <a:latin typeface="Arial" panose="020B0604020202020204" pitchFamily="34" charset="0"/>
              </a:rPr>
              <a:t> </a:t>
            </a:r>
            <a:br>
              <a:rPr lang="en-US" altLang="en-US" sz="1400" dirty="0">
                <a:solidFill>
                  <a:schemeClr val="tx1"/>
                </a:solidFill>
                <a:latin typeface="Arial" panose="020B0604020202020204" pitchFamily="34" charset="0"/>
              </a:rPr>
            </a:br>
            <a:r>
              <a:rPr lang="en-US" altLang="en-US" sz="1400" dirty="0">
                <a:solidFill>
                  <a:schemeClr val="tx1"/>
                </a:solidFill>
                <a:latin typeface="Arial" panose="020B0604020202020204" pitchFamily="34" charset="0"/>
              </a:rPr>
              <a:t>25 (2 %) - </a:t>
            </a:r>
            <a:r>
              <a:rPr lang="en-US" altLang="en-US" sz="1400" dirty="0" err="1">
                <a:solidFill>
                  <a:schemeClr val="tx1"/>
                </a:solidFill>
                <a:latin typeface="Arial" panose="020B0604020202020204" pitchFamily="34" charset="0"/>
              </a:rPr>
              <a:t>Barteria</a:t>
            </a:r>
            <a:r>
              <a:rPr lang="en-US" altLang="en-US" sz="1400" dirty="0">
                <a:solidFill>
                  <a:schemeClr val="tx1"/>
                </a:solidFill>
                <a:latin typeface="Arial" panose="020B0604020202020204" pitchFamily="34" charset="0"/>
              </a:rPr>
              <a:t> </a:t>
            </a:r>
            <a:r>
              <a:rPr lang="en-US" altLang="en-US" sz="1400" dirty="0" err="1">
                <a:solidFill>
                  <a:schemeClr val="tx1"/>
                </a:solidFill>
                <a:latin typeface="Arial" panose="020B0604020202020204" pitchFamily="34" charset="0"/>
              </a:rPr>
              <a:t>fistulosa</a:t>
            </a:r>
            <a:r>
              <a:rPr lang="en-US" altLang="en-US" sz="1400" dirty="0">
                <a:solidFill>
                  <a:schemeClr val="tx1"/>
                </a:solidFill>
                <a:latin typeface="Arial" panose="020B0604020202020204" pitchFamily="34" charset="0"/>
              </a:rPr>
              <a:t> </a:t>
            </a:r>
          </a:p>
        </p:txBody>
      </p:sp>
    </p:spTree>
    <p:extLst>
      <p:ext uri="{BB962C8B-B14F-4D97-AF65-F5344CB8AC3E}">
        <p14:creationId xmlns:p14="http://schemas.microsoft.com/office/powerpoint/2010/main" val="13673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76" y="11558"/>
            <a:ext cx="8301038" cy="1077218"/>
          </a:xfrm>
        </p:spPr>
        <p:txBody>
          <a:bodyPr/>
          <a:lstStyle/>
          <a:p>
            <a:r>
              <a:rPr lang="en-US" sz="3200" dirty="0"/>
              <a:t>Protected area inventory near Moscow</a:t>
            </a:r>
            <a:br>
              <a:rPr lang="en-US" sz="3200" dirty="0"/>
            </a:br>
            <a:r>
              <a:rPr lang="en-US" sz="3200" dirty="0"/>
              <a:t> </a:t>
            </a:r>
            <a:r>
              <a:rPr lang="en-US" sz="2400" dirty="0"/>
              <a:t>(17 ha divided by 0.25 ha sub-plots)</a:t>
            </a:r>
          </a:p>
        </p:txBody>
      </p:sp>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41208" y="1133475"/>
            <a:ext cx="8064605" cy="5105400"/>
          </a:xfrm>
          <a:prstGeom prst="rect">
            <a:avLst/>
          </a:prstGeom>
        </p:spPr>
      </p:pic>
      <p:sp>
        <p:nvSpPr>
          <p:cNvPr id="5" name="Rectangular Callout 4"/>
          <p:cNvSpPr/>
          <p:nvPr/>
        </p:nvSpPr>
        <p:spPr>
          <a:xfrm>
            <a:off x="5930595" y="2029522"/>
            <a:ext cx="2800809" cy="4393485"/>
          </a:xfrm>
          <a:prstGeom prst="wedgeRectCallout">
            <a:avLst>
              <a:gd name="adj1" fmla="val -78012"/>
              <a:gd name="adj2" fmla="val 2392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b="1" dirty="0" err="1">
                <a:solidFill>
                  <a:schemeClr val="tx1"/>
                </a:solidFill>
                <a:latin typeface="Raavi" panose="020B0502040204020203"/>
              </a:rPr>
              <a:t>PlotCode</a:t>
            </a:r>
            <a:r>
              <a:rPr lang="en-US" sz="1400" b="1" dirty="0">
                <a:solidFill>
                  <a:schemeClr val="tx1"/>
                </a:solidFill>
                <a:latin typeface="Raavi" panose="020B0502040204020203"/>
              </a:rPr>
              <a:t>:</a:t>
            </a:r>
            <a:r>
              <a:rPr lang="en-US" sz="1400" dirty="0">
                <a:solidFill>
                  <a:schemeClr val="tx1"/>
                </a:solidFill>
                <a:latin typeface="Raavi" panose="020B0502040204020203"/>
              </a:rPr>
              <a:t> RM-01 (65)</a:t>
            </a:r>
            <a:br>
              <a:rPr lang="en-US" sz="1400" dirty="0">
                <a:solidFill>
                  <a:schemeClr val="tx1"/>
                </a:solidFill>
                <a:latin typeface="Raavi" panose="020B0502040204020203"/>
              </a:rPr>
            </a:br>
            <a:r>
              <a:rPr lang="en-US" sz="1400" b="1" dirty="0" err="1">
                <a:solidFill>
                  <a:schemeClr val="tx1"/>
                </a:solidFill>
                <a:latin typeface="Raavi" panose="020B0502040204020203"/>
              </a:rPr>
              <a:t>CountryName</a:t>
            </a:r>
            <a:r>
              <a:rPr lang="en-US" sz="1400" b="1" dirty="0">
                <a:solidFill>
                  <a:schemeClr val="tx1"/>
                </a:solidFill>
                <a:latin typeface="Raavi" panose="020B0502040204020203"/>
              </a:rPr>
              <a:t>:</a:t>
            </a:r>
            <a:r>
              <a:rPr lang="en-US" sz="1400" dirty="0">
                <a:solidFill>
                  <a:schemeClr val="tx1"/>
                </a:solidFill>
                <a:latin typeface="Raavi" panose="020B0502040204020203"/>
              </a:rPr>
              <a:t> Russia</a:t>
            </a:r>
            <a:br>
              <a:rPr lang="en-US" sz="1400" dirty="0">
                <a:solidFill>
                  <a:schemeClr val="tx1"/>
                </a:solidFill>
                <a:latin typeface="Raavi" panose="020B0502040204020203"/>
              </a:rPr>
            </a:br>
            <a:r>
              <a:rPr lang="en-US" sz="1400" b="1" dirty="0" err="1">
                <a:solidFill>
                  <a:schemeClr val="tx1"/>
                </a:solidFill>
                <a:latin typeface="Raavi" panose="020B0502040204020203"/>
              </a:rPr>
              <a:t>PlotArea</a:t>
            </a:r>
            <a:r>
              <a:rPr lang="en-US" sz="1400" b="1" dirty="0">
                <a:solidFill>
                  <a:schemeClr val="tx1"/>
                </a:solidFill>
                <a:latin typeface="Raavi" panose="020B0502040204020203"/>
              </a:rPr>
              <a:t>:</a:t>
            </a:r>
            <a:r>
              <a:rPr lang="en-US" sz="1400" dirty="0">
                <a:solidFill>
                  <a:schemeClr val="tx1"/>
                </a:solidFill>
                <a:latin typeface="Raavi" panose="020B0502040204020203"/>
              </a:rPr>
              <a:t> 0.25 ha</a:t>
            </a:r>
            <a:br>
              <a:rPr lang="en-US" sz="1400" dirty="0">
                <a:solidFill>
                  <a:schemeClr val="tx1"/>
                </a:solidFill>
                <a:latin typeface="Raavi" panose="020B0502040204020203"/>
              </a:rPr>
            </a:br>
            <a:r>
              <a:rPr lang="en-US" sz="1400" b="1" dirty="0">
                <a:solidFill>
                  <a:schemeClr val="tx1"/>
                </a:solidFill>
                <a:latin typeface="Raavi" panose="020B0502040204020203"/>
              </a:rPr>
              <a:t>Network:</a:t>
            </a:r>
            <a:r>
              <a:rPr lang="en-US" sz="1400" dirty="0">
                <a:solidFill>
                  <a:schemeClr val="tx1"/>
                </a:solidFill>
                <a:latin typeface="Raavi" panose="020B0502040204020203"/>
              </a:rPr>
              <a:t> IIASA/MSFU</a:t>
            </a:r>
            <a:br>
              <a:rPr lang="en-US" sz="1400" dirty="0">
                <a:solidFill>
                  <a:schemeClr val="tx1"/>
                </a:solidFill>
                <a:latin typeface="Raavi" panose="020B0502040204020203"/>
              </a:rPr>
            </a:br>
            <a:r>
              <a:rPr lang="en-US" sz="1400" b="1" dirty="0">
                <a:solidFill>
                  <a:schemeClr val="tx1"/>
                </a:solidFill>
                <a:latin typeface="Raavi" panose="020B0502040204020203"/>
              </a:rPr>
              <a:t>Link:</a:t>
            </a:r>
            <a:r>
              <a:rPr lang="en-US" sz="1400" dirty="0">
                <a:solidFill>
                  <a:schemeClr val="tx1"/>
                </a:solidFill>
                <a:latin typeface="Raavi" panose="020B0502040204020203"/>
              </a:rPr>
              <a:t> </a:t>
            </a:r>
            <a:r>
              <a:rPr lang="en-US" sz="1400" dirty="0">
                <a:solidFill>
                  <a:schemeClr val="tx1"/>
                </a:solidFill>
                <a:latin typeface="Raavi" panose="020B0502040204020203"/>
                <a:hlinkClick r:id="rId3"/>
              </a:rPr>
              <a:t>http://www.mgul.ac.ru/eng/</a:t>
            </a:r>
            <a:r>
              <a:rPr lang="en-US" sz="1400" dirty="0">
                <a:solidFill>
                  <a:schemeClr val="tx1"/>
                </a:solidFill>
                <a:latin typeface="Raavi" panose="020B0502040204020203"/>
              </a:rPr>
              <a:t/>
            </a:r>
            <a:br>
              <a:rPr lang="en-US" sz="1400" dirty="0">
                <a:solidFill>
                  <a:schemeClr val="tx1"/>
                </a:solidFill>
                <a:latin typeface="Raavi" panose="020B0502040204020203"/>
              </a:rPr>
            </a:br>
            <a:r>
              <a:rPr lang="en-US" sz="1400" b="1" dirty="0">
                <a:solidFill>
                  <a:schemeClr val="tx1"/>
                </a:solidFill>
                <a:latin typeface="Raavi" panose="020B0502040204020203"/>
              </a:rPr>
              <a:t>PI:</a:t>
            </a:r>
            <a:r>
              <a:rPr lang="en-US" sz="1400" dirty="0">
                <a:solidFill>
                  <a:schemeClr val="tx1"/>
                </a:solidFill>
                <a:latin typeface="Raavi" panose="020B0502040204020203"/>
              </a:rPr>
              <a:t> P.V. </a:t>
            </a:r>
            <a:r>
              <a:rPr lang="en-US" sz="1400" dirty="0" err="1">
                <a:solidFill>
                  <a:schemeClr val="tx1"/>
                </a:solidFill>
                <a:latin typeface="Raavi" panose="020B0502040204020203"/>
              </a:rPr>
              <a:t>Ontikov</a:t>
            </a:r>
            <a:r>
              <a:rPr lang="en-US" sz="1400" dirty="0">
                <a:solidFill>
                  <a:schemeClr val="tx1"/>
                </a:solidFill>
                <a:latin typeface="Raavi" panose="020B0502040204020203"/>
              </a:rPr>
              <a:t> </a:t>
            </a:r>
            <a:br>
              <a:rPr lang="en-US" sz="1400" dirty="0">
                <a:solidFill>
                  <a:schemeClr val="tx1"/>
                </a:solidFill>
                <a:latin typeface="Raavi" panose="020B0502040204020203"/>
              </a:rPr>
            </a:br>
            <a:r>
              <a:rPr lang="en-US" sz="1400" b="1" dirty="0">
                <a:solidFill>
                  <a:schemeClr val="tx1"/>
                </a:solidFill>
                <a:latin typeface="Raavi" panose="020B0502040204020203"/>
              </a:rPr>
              <a:t>Year:</a:t>
            </a:r>
            <a:r>
              <a:rPr lang="en-US" sz="1400" dirty="0">
                <a:solidFill>
                  <a:schemeClr val="tx1"/>
                </a:solidFill>
                <a:latin typeface="Raavi" panose="020B0502040204020203"/>
              </a:rPr>
              <a:t> 2014</a:t>
            </a:r>
            <a:br>
              <a:rPr lang="en-US" sz="1400" dirty="0">
                <a:solidFill>
                  <a:schemeClr val="tx1"/>
                </a:solidFill>
                <a:latin typeface="Raavi" panose="020B0502040204020203"/>
              </a:rPr>
            </a:br>
            <a:endParaRPr lang="en-US" sz="1400" dirty="0">
              <a:solidFill>
                <a:schemeClr val="tx1"/>
              </a:solidFill>
              <a:latin typeface="Raavi" panose="020B0502040204020203"/>
            </a:endParaRPr>
          </a:p>
          <a:p>
            <a:r>
              <a:rPr lang="en-US" sz="1400" b="1" dirty="0">
                <a:solidFill>
                  <a:schemeClr val="tx1"/>
                </a:solidFill>
                <a:latin typeface="Raavi" panose="020B0502040204020203"/>
              </a:rPr>
              <a:t>H Average:</a:t>
            </a:r>
            <a:r>
              <a:rPr lang="en-US" sz="1400" dirty="0">
                <a:solidFill>
                  <a:schemeClr val="tx1"/>
                </a:solidFill>
                <a:latin typeface="Raavi" panose="020B0502040204020203"/>
              </a:rPr>
              <a:t> 24.53 m</a:t>
            </a:r>
            <a:br>
              <a:rPr lang="en-US" sz="1400" dirty="0">
                <a:solidFill>
                  <a:schemeClr val="tx1"/>
                </a:solidFill>
                <a:latin typeface="Raavi" panose="020B0502040204020203"/>
              </a:rPr>
            </a:br>
            <a:r>
              <a:rPr lang="en-US" sz="1400" b="1" dirty="0">
                <a:solidFill>
                  <a:schemeClr val="tx1"/>
                </a:solidFill>
                <a:latin typeface="Raavi" panose="020B0502040204020203"/>
              </a:rPr>
              <a:t>H Max:</a:t>
            </a:r>
            <a:r>
              <a:rPr lang="en-US" sz="1400" dirty="0">
                <a:solidFill>
                  <a:schemeClr val="tx1"/>
                </a:solidFill>
                <a:latin typeface="Raavi" panose="020B0502040204020203"/>
              </a:rPr>
              <a:t> 28.95 m</a:t>
            </a:r>
            <a:br>
              <a:rPr lang="en-US" sz="1400" dirty="0">
                <a:solidFill>
                  <a:schemeClr val="tx1"/>
                </a:solidFill>
                <a:latin typeface="Raavi" panose="020B0502040204020203"/>
              </a:rPr>
            </a:br>
            <a:r>
              <a:rPr lang="en-US" sz="1400" b="1" dirty="0">
                <a:solidFill>
                  <a:schemeClr val="tx1"/>
                </a:solidFill>
                <a:latin typeface="Raavi" panose="020B0502040204020203"/>
              </a:rPr>
              <a:t>AGB Local HD:</a:t>
            </a:r>
            <a:r>
              <a:rPr lang="en-US" sz="1400" dirty="0">
                <a:solidFill>
                  <a:schemeClr val="tx1"/>
                </a:solidFill>
                <a:latin typeface="Raavi" panose="020B0502040204020203"/>
              </a:rPr>
              <a:t> 221.365 t/ha</a:t>
            </a:r>
            <a:br>
              <a:rPr lang="en-US" sz="1400" dirty="0">
                <a:solidFill>
                  <a:schemeClr val="tx1"/>
                </a:solidFill>
                <a:latin typeface="Raavi" panose="020B0502040204020203"/>
              </a:rPr>
            </a:br>
            <a:endParaRPr lang="en-US" sz="1400" dirty="0">
              <a:solidFill>
                <a:schemeClr val="tx1"/>
              </a:solidFill>
              <a:latin typeface="Raavi" panose="020B0502040204020203"/>
            </a:endParaRPr>
          </a:p>
          <a:p>
            <a:r>
              <a:rPr lang="en-US" sz="1400" b="1" dirty="0">
                <a:solidFill>
                  <a:schemeClr val="tx1"/>
                </a:solidFill>
                <a:latin typeface="Raavi" panose="020B0502040204020203"/>
              </a:rPr>
              <a:t>Taxonomic Identification</a:t>
            </a:r>
            <a:r>
              <a:rPr lang="en-US" sz="1400" dirty="0">
                <a:solidFill>
                  <a:schemeClr val="tx1"/>
                </a:solidFill>
                <a:latin typeface="Raavi" panose="020B0502040204020203"/>
              </a:rPr>
              <a:t/>
            </a:r>
            <a:br>
              <a:rPr lang="en-US" sz="1400" dirty="0">
                <a:solidFill>
                  <a:schemeClr val="tx1"/>
                </a:solidFill>
                <a:latin typeface="Raavi" panose="020B0502040204020203"/>
              </a:rPr>
            </a:br>
            <a:r>
              <a:rPr lang="en-US" sz="1400" dirty="0">
                <a:solidFill>
                  <a:schemeClr val="tx1"/>
                </a:solidFill>
                <a:latin typeface="Raavi" panose="020B0502040204020203"/>
              </a:rPr>
              <a:t>216 (75 %) - </a:t>
            </a:r>
            <a:r>
              <a:rPr lang="en-US" sz="1400" dirty="0" err="1">
                <a:solidFill>
                  <a:schemeClr val="tx1"/>
                </a:solidFill>
                <a:latin typeface="Raavi" panose="020B0502040204020203"/>
              </a:rPr>
              <a:t>Betula</a:t>
            </a:r>
            <a:r>
              <a:rPr lang="en-US" sz="1400" dirty="0">
                <a:solidFill>
                  <a:schemeClr val="tx1"/>
                </a:solidFill>
                <a:latin typeface="Raavi" panose="020B0502040204020203"/>
              </a:rPr>
              <a:t> pendula </a:t>
            </a:r>
            <a:br>
              <a:rPr lang="en-US" sz="1400" dirty="0">
                <a:solidFill>
                  <a:schemeClr val="tx1"/>
                </a:solidFill>
                <a:latin typeface="Raavi" panose="020B0502040204020203"/>
              </a:rPr>
            </a:br>
            <a:r>
              <a:rPr lang="en-US" sz="1400" dirty="0">
                <a:solidFill>
                  <a:schemeClr val="tx1"/>
                </a:solidFill>
                <a:latin typeface="Raavi" panose="020B0502040204020203"/>
              </a:rPr>
              <a:t>32 (20 %) - </a:t>
            </a:r>
            <a:r>
              <a:rPr lang="en-US" sz="1400" dirty="0" err="1">
                <a:solidFill>
                  <a:schemeClr val="tx1"/>
                </a:solidFill>
                <a:latin typeface="Raavi" panose="020B0502040204020203"/>
              </a:rPr>
              <a:t>Quercus</a:t>
            </a:r>
            <a:r>
              <a:rPr lang="en-US" sz="1400" dirty="0">
                <a:solidFill>
                  <a:schemeClr val="tx1"/>
                </a:solidFill>
                <a:latin typeface="Raavi" panose="020B0502040204020203"/>
              </a:rPr>
              <a:t> </a:t>
            </a:r>
            <a:r>
              <a:rPr lang="en-US" sz="1400" dirty="0" err="1">
                <a:solidFill>
                  <a:schemeClr val="tx1"/>
                </a:solidFill>
                <a:latin typeface="Raavi" panose="020B0502040204020203"/>
              </a:rPr>
              <a:t>robur</a:t>
            </a:r>
            <a:r>
              <a:rPr lang="en-US" sz="1400" dirty="0">
                <a:solidFill>
                  <a:schemeClr val="tx1"/>
                </a:solidFill>
                <a:latin typeface="Raavi" panose="020B0502040204020203"/>
              </a:rPr>
              <a:t> </a:t>
            </a:r>
            <a:br>
              <a:rPr lang="en-US" sz="1400" dirty="0">
                <a:solidFill>
                  <a:schemeClr val="tx1"/>
                </a:solidFill>
                <a:latin typeface="Raavi" panose="020B0502040204020203"/>
              </a:rPr>
            </a:br>
            <a:r>
              <a:rPr lang="en-US" sz="1400" dirty="0">
                <a:solidFill>
                  <a:schemeClr val="tx1"/>
                </a:solidFill>
                <a:latin typeface="Raavi" panose="020B0502040204020203"/>
              </a:rPr>
              <a:t>8 (3 %) - </a:t>
            </a:r>
            <a:r>
              <a:rPr lang="en-US" sz="1400" dirty="0" err="1">
                <a:solidFill>
                  <a:schemeClr val="tx1"/>
                </a:solidFill>
                <a:latin typeface="Raavi" panose="020B0502040204020203"/>
              </a:rPr>
              <a:t>Picea</a:t>
            </a:r>
            <a:r>
              <a:rPr lang="en-US" sz="1400" dirty="0">
                <a:solidFill>
                  <a:schemeClr val="tx1"/>
                </a:solidFill>
                <a:latin typeface="Raavi" panose="020B0502040204020203"/>
              </a:rPr>
              <a:t> </a:t>
            </a:r>
            <a:r>
              <a:rPr lang="en-US" sz="1400" dirty="0" err="1">
                <a:solidFill>
                  <a:schemeClr val="tx1"/>
                </a:solidFill>
                <a:latin typeface="Raavi" panose="020B0502040204020203"/>
              </a:rPr>
              <a:t>abies</a:t>
            </a:r>
            <a:r>
              <a:rPr lang="en-US" sz="1400" dirty="0">
                <a:solidFill>
                  <a:schemeClr val="tx1"/>
                </a:solidFill>
                <a:latin typeface="Raavi" panose="020B0502040204020203"/>
              </a:rPr>
              <a:t> </a:t>
            </a:r>
            <a:br>
              <a:rPr lang="en-US" sz="1400" dirty="0">
                <a:solidFill>
                  <a:schemeClr val="tx1"/>
                </a:solidFill>
                <a:latin typeface="Raavi" panose="020B0502040204020203"/>
              </a:rPr>
            </a:br>
            <a:r>
              <a:rPr lang="en-US" sz="1400" dirty="0">
                <a:solidFill>
                  <a:schemeClr val="tx1"/>
                </a:solidFill>
                <a:latin typeface="Raavi" panose="020B0502040204020203"/>
              </a:rPr>
              <a:t>16 (2 %) - </a:t>
            </a:r>
            <a:r>
              <a:rPr lang="en-US" sz="1400" dirty="0" err="1">
                <a:solidFill>
                  <a:schemeClr val="tx1"/>
                </a:solidFill>
                <a:latin typeface="Raavi" panose="020B0502040204020203"/>
              </a:rPr>
              <a:t>Alnus</a:t>
            </a:r>
            <a:r>
              <a:rPr lang="en-US" sz="1400" dirty="0">
                <a:solidFill>
                  <a:schemeClr val="tx1"/>
                </a:solidFill>
                <a:latin typeface="Raavi" panose="020B0502040204020203"/>
              </a:rPr>
              <a:t> </a:t>
            </a:r>
            <a:r>
              <a:rPr lang="en-US" sz="1400" dirty="0" err="1">
                <a:solidFill>
                  <a:schemeClr val="tx1"/>
                </a:solidFill>
                <a:latin typeface="Raavi" panose="020B0502040204020203"/>
              </a:rPr>
              <a:t>incana</a:t>
            </a:r>
            <a:r>
              <a:rPr lang="en-US" sz="1400" dirty="0">
                <a:solidFill>
                  <a:schemeClr val="tx1"/>
                </a:solidFill>
                <a:latin typeface="Raavi" panose="020B0502040204020203"/>
              </a:rPr>
              <a:t> </a:t>
            </a:r>
            <a:br>
              <a:rPr lang="en-US" sz="1400" dirty="0">
                <a:solidFill>
                  <a:schemeClr val="tx1"/>
                </a:solidFill>
                <a:latin typeface="Raavi" panose="020B0502040204020203"/>
              </a:rPr>
            </a:br>
            <a:r>
              <a:rPr lang="en-US" sz="1400" dirty="0">
                <a:solidFill>
                  <a:schemeClr val="tx1"/>
                </a:solidFill>
                <a:latin typeface="Raavi" panose="020B0502040204020203"/>
              </a:rPr>
              <a:t>4 (0 %) - </a:t>
            </a:r>
            <a:r>
              <a:rPr lang="en-US" sz="1400" dirty="0" err="1">
                <a:solidFill>
                  <a:schemeClr val="tx1"/>
                </a:solidFill>
                <a:latin typeface="Raavi" panose="020B0502040204020203"/>
              </a:rPr>
              <a:t>Populus</a:t>
            </a:r>
            <a:r>
              <a:rPr lang="en-US" sz="1400" dirty="0">
                <a:solidFill>
                  <a:schemeClr val="tx1"/>
                </a:solidFill>
                <a:latin typeface="Raavi" panose="020B0502040204020203"/>
              </a:rPr>
              <a:t> </a:t>
            </a:r>
            <a:r>
              <a:rPr lang="en-US" sz="1400" dirty="0" err="1">
                <a:solidFill>
                  <a:schemeClr val="tx1"/>
                </a:solidFill>
                <a:latin typeface="Raavi" panose="020B0502040204020203"/>
              </a:rPr>
              <a:t>tremula</a:t>
            </a:r>
            <a:r>
              <a:rPr lang="en-US" sz="1400" dirty="0">
                <a:solidFill>
                  <a:schemeClr val="tx1"/>
                </a:solidFill>
                <a:latin typeface="Raavi" panose="020B0502040204020203"/>
              </a:rPr>
              <a:t> </a:t>
            </a:r>
          </a:p>
        </p:txBody>
      </p:sp>
      <p:pic>
        <p:nvPicPr>
          <p:cNvPr id="7" name="Picture 6" descr="mgul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700" y="1743633"/>
            <a:ext cx="738187" cy="95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23616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355496" y="1335693"/>
            <a:ext cx="8179993" cy="5338763"/>
          </a:xfrm>
          <a:prstGeom prst="rect">
            <a:avLst/>
          </a:prstGeom>
        </p:spPr>
      </p:pic>
      <p:sp>
        <p:nvSpPr>
          <p:cNvPr id="2" name="Title 1"/>
          <p:cNvSpPr>
            <a:spLocks noGrp="1"/>
          </p:cNvSpPr>
          <p:nvPr>
            <p:ph type="title"/>
          </p:nvPr>
        </p:nvSpPr>
        <p:spPr>
          <a:xfrm>
            <a:off x="285751" y="-233967"/>
            <a:ext cx="8739346" cy="1569660"/>
          </a:xfrm>
        </p:spPr>
        <p:txBody>
          <a:bodyPr/>
          <a:lstStyle/>
          <a:p>
            <a:r>
              <a:rPr lang="en-US" sz="3200" dirty="0"/>
              <a:t>Post-fire forest dynamics and coarse woody debris </a:t>
            </a:r>
            <a:r>
              <a:rPr lang="en-US" sz="3200" dirty="0" smtClean="0"/>
              <a:t>decomposition investigation</a:t>
            </a:r>
            <a:endParaRPr lang="en-US" sz="3200" dirty="0"/>
          </a:p>
        </p:txBody>
      </p:sp>
      <p:sp>
        <p:nvSpPr>
          <p:cNvPr id="7" name="Rectangular Callout 6"/>
          <p:cNvSpPr/>
          <p:nvPr/>
        </p:nvSpPr>
        <p:spPr>
          <a:xfrm>
            <a:off x="3255019" y="1335693"/>
            <a:ext cx="2800809" cy="4407882"/>
          </a:xfrm>
          <a:prstGeom prst="wedgeRectCallout">
            <a:avLst>
              <a:gd name="adj1" fmla="val -69178"/>
              <a:gd name="adj2" fmla="val 2841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b="1" dirty="0" err="1">
                <a:solidFill>
                  <a:schemeClr val="tx1"/>
                </a:solidFill>
              </a:rPr>
              <a:t>PlotCode</a:t>
            </a:r>
            <a:r>
              <a:rPr lang="en-US" sz="1400" b="1" dirty="0">
                <a:solidFill>
                  <a:schemeClr val="tx1"/>
                </a:solidFill>
              </a:rPr>
              <a:t>:</a:t>
            </a:r>
            <a:r>
              <a:rPr lang="en-US" sz="1400" dirty="0">
                <a:solidFill>
                  <a:schemeClr val="tx1"/>
                </a:solidFill>
              </a:rPr>
              <a:t> RK-10 (1)</a:t>
            </a:r>
            <a:br>
              <a:rPr lang="en-US" sz="1400" dirty="0">
                <a:solidFill>
                  <a:schemeClr val="tx1"/>
                </a:solidFill>
              </a:rPr>
            </a:br>
            <a:r>
              <a:rPr lang="en-US" sz="1400" b="1" dirty="0" err="1">
                <a:solidFill>
                  <a:schemeClr val="tx1"/>
                </a:solidFill>
              </a:rPr>
              <a:t>CountryName</a:t>
            </a:r>
            <a:r>
              <a:rPr lang="en-US" sz="1400" b="1" dirty="0">
                <a:solidFill>
                  <a:schemeClr val="tx1"/>
                </a:solidFill>
              </a:rPr>
              <a:t>:</a:t>
            </a:r>
            <a:r>
              <a:rPr lang="en-US" sz="1400" dirty="0">
                <a:solidFill>
                  <a:schemeClr val="tx1"/>
                </a:solidFill>
              </a:rPr>
              <a:t> Russia</a:t>
            </a:r>
            <a:br>
              <a:rPr lang="en-US" sz="1400" dirty="0">
                <a:solidFill>
                  <a:schemeClr val="tx1"/>
                </a:solidFill>
              </a:rPr>
            </a:br>
            <a:r>
              <a:rPr lang="en-US" sz="1400" b="1" dirty="0" err="1">
                <a:solidFill>
                  <a:schemeClr val="tx1"/>
                </a:solidFill>
              </a:rPr>
              <a:t>PlotArea</a:t>
            </a:r>
            <a:r>
              <a:rPr lang="en-US" sz="1400" b="1" dirty="0">
                <a:solidFill>
                  <a:schemeClr val="tx1"/>
                </a:solidFill>
              </a:rPr>
              <a:t>:</a:t>
            </a:r>
            <a:r>
              <a:rPr lang="en-US" sz="1400" dirty="0">
                <a:solidFill>
                  <a:schemeClr val="tx1"/>
                </a:solidFill>
              </a:rPr>
              <a:t> 0.25 ha</a:t>
            </a:r>
            <a:br>
              <a:rPr lang="en-US" sz="1400" dirty="0">
                <a:solidFill>
                  <a:schemeClr val="tx1"/>
                </a:solidFill>
              </a:rPr>
            </a:br>
            <a:r>
              <a:rPr lang="en-US" sz="1400" b="1" dirty="0">
                <a:solidFill>
                  <a:schemeClr val="tx1"/>
                </a:solidFill>
              </a:rPr>
              <a:t>Network:</a:t>
            </a:r>
            <a:r>
              <a:rPr lang="en-US" sz="1400" dirty="0">
                <a:solidFill>
                  <a:schemeClr val="tx1"/>
                </a:solidFill>
              </a:rPr>
              <a:t> IIASA/IF</a:t>
            </a:r>
            <a:br>
              <a:rPr lang="en-US" sz="1400" dirty="0">
                <a:solidFill>
                  <a:schemeClr val="tx1"/>
                </a:solidFill>
              </a:rPr>
            </a:br>
            <a:r>
              <a:rPr lang="en-US" sz="1400" b="1" dirty="0">
                <a:solidFill>
                  <a:schemeClr val="tx1"/>
                </a:solidFill>
              </a:rPr>
              <a:t>Link:</a:t>
            </a:r>
            <a:r>
              <a:rPr lang="en-US" sz="1400" dirty="0">
                <a:solidFill>
                  <a:schemeClr val="tx1"/>
                </a:solidFill>
              </a:rPr>
              <a:t> </a:t>
            </a:r>
            <a:r>
              <a:rPr lang="en-US" sz="1200" dirty="0">
                <a:solidFill>
                  <a:schemeClr val="tx1"/>
                </a:solidFill>
                <a:hlinkClick r:id="rId3"/>
              </a:rPr>
              <a:t>http://forest.akadem.ru/PerSyst/</a:t>
            </a:r>
            <a:r>
              <a:rPr lang="en-US" sz="1400" dirty="0">
                <a:solidFill>
                  <a:schemeClr val="tx1"/>
                </a:solidFill>
              </a:rPr>
              <a:t/>
            </a:r>
            <a:br>
              <a:rPr lang="en-US" sz="1400" dirty="0">
                <a:solidFill>
                  <a:schemeClr val="tx1"/>
                </a:solidFill>
              </a:rPr>
            </a:br>
            <a:r>
              <a:rPr lang="en-US" sz="1400" b="1" dirty="0">
                <a:solidFill>
                  <a:schemeClr val="tx1"/>
                </a:solidFill>
              </a:rPr>
              <a:t>PI:</a:t>
            </a:r>
            <a:r>
              <a:rPr lang="en-US" sz="1400" dirty="0">
                <a:solidFill>
                  <a:schemeClr val="tx1"/>
                </a:solidFill>
              </a:rPr>
              <a:t> V.V. Ivanov, E. F. </a:t>
            </a:r>
            <a:r>
              <a:rPr lang="en-US" sz="1400" dirty="0" err="1">
                <a:solidFill>
                  <a:schemeClr val="tx1"/>
                </a:solidFill>
              </a:rPr>
              <a:t>Vedrova</a:t>
            </a:r>
            <a:r>
              <a:rPr lang="en-US" sz="1400" dirty="0">
                <a:solidFill>
                  <a:schemeClr val="tx1"/>
                </a:solidFill>
              </a:rPr>
              <a:t>, L. V. </a:t>
            </a:r>
            <a:r>
              <a:rPr lang="en-US" sz="1400" dirty="0" err="1">
                <a:solidFill>
                  <a:schemeClr val="tx1"/>
                </a:solidFill>
              </a:rPr>
              <a:t>Mukhortova</a:t>
            </a:r>
            <a:r>
              <a:rPr lang="en-US" sz="1400" dirty="0">
                <a:solidFill>
                  <a:schemeClr val="tx1"/>
                </a:solidFill>
              </a:rPr>
              <a:t> </a:t>
            </a:r>
            <a:br>
              <a:rPr lang="en-US" sz="1400" dirty="0">
                <a:solidFill>
                  <a:schemeClr val="tx1"/>
                </a:solidFill>
              </a:rPr>
            </a:br>
            <a:r>
              <a:rPr lang="en-US" sz="1400" b="1" dirty="0">
                <a:solidFill>
                  <a:schemeClr val="tx1"/>
                </a:solidFill>
              </a:rPr>
              <a:t>Year:</a:t>
            </a:r>
            <a:r>
              <a:rPr lang="en-US" sz="1400" dirty="0">
                <a:solidFill>
                  <a:schemeClr val="tx1"/>
                </a:solidFill>
              </a:rPr>
              <a:t> 2007</a:t>
            </a:r>
            <a:br>
              <a:rPr lang="en-US" sz="1400" dirty="0">
                <a:solidFill>
                  <a:schemeClr val="tx1"/>
                </a:solidFill>
              </a:rPr>
            </a:br>
            <a:r>
              <a:rPr lang="en-US" sz="1400" b="1" dirty="0">
                <a:solidFill>
                  <a:schemeClr val="tx1"/>
                </a:solidFill>
              </a:rPr>
              <a:t>Image:</a:t>
            </a:r>
            <a:r>
              <a:rPr lang="en-US" sz="1400" dirty="0">
                <a:solidFill>
                  <a:schemeClr val="tx1"/>
                </a:solidFill>
              </a:rPr>
              <a:t> </a:t>
            </a:r>
            <a:r>
              <a:rPr lang="en-US" sz="1400" dirty="0">
                <a:solidFill>
                  <a:schemeClr val="tx1"/>
                </a:solidFill>
                <a:hlinkClick r:id="rId4"/>
              </a:rPr>
              <a:t>RK 10</a:t>
            </a:r>
            <a:r>
              <a:rPr lang="en-US" sz="1400" dirty="0">
                <a:solidFill>
                  <a:schemeClr val="tx1"/>
                </a:solidFill>
              </a:rPr>
              <a:t/>
            </a:r>
            <a:br>
              <a:rPr lang="en-US" sz="1400" dirty="0">
                <a:solidFill>
                  <a:schemeClr val="tx1"/>
                </a:solidFill>
              </a:rPr>
            </a:br>
            <a:endParaRPr lang="en-US" sz="1400" dirty="0">
              <a:solidFill>
                <a:schemeClr val="tx1"/>
              </a:solidFill>
            </a:endParaRPr>
          </a:p>
          <a:p>
            <a:r>
              <a:rPr lang="en-US" sz="1400" b="1" dirty="0">
                <a:solidFill>
                  <a:schemeClr val="tx1"/>
                </a:solidFill>
              </a:rPr>
              <a:t>H Average:</a:t>
            </a:r>
            <a:r>
              <a:rPr lang="en-US" sz="1400" dirty="0">
                <a:solidFill>
                  <a:schemeClr val="tx1"/>
                </a:solidFill>
              </a:rPr>
              <a:t> 10.3 m</a:t>
            </a:r>
            <a:br>
              <a:rPr lang="en-US" sz="1400" dirty="0">
                <a:solidFill>
                  <a:schemeClr val="tx1"/>
                </a:solidFill>
              </a:rPr>
            </a:br>
            <a:r>
              <a:rPr lang="en-US" sz="1400" b="1" dirty="0">
                <a:solidFill>
                  <a:schemeClr val="tx1"/>
                </a:solidFill>
              </a:rPr>
              <a:t>AGB Local HD:</a:t>
            </a:r>
            <a:r>
              <a:rPr lang="en-US" sz="1400" dirty="0">
                <a:solidFill>
                  <a:schemeClr val="tx1"/>
                </a:solidFill>
              </a:rPr>
              <a:t> 73.93 t/ha</a:t>
            </a:r>
            <a:br>
              <a:rPr lang="en-US" sz="1400" dirty="0">
                <a:solidFill>
                  <a:schemeClr val="tx1"/>
                </a:solidFill>
              </a:rPr>
            </a:br>
            <a:r>
              <a:rPr lang="en-US" sz="1400" b="1" dirty="0">
                <a:solidFill>
                  <a:schemeClr val="tx1"/>
                </a:solidFill>
              </a:rPr>
              <a:t>Wood Density:</a:t>
            </a:r>
            <a:r>
              <a:rPr lang="en-US" sz="1400" dirty="0">
                <a:solidFill>
                  <a:schemeClr val="tx1"/>
                </a:solidFill>
              </a:rPr>
              <a:t> 0.495 t/m³</a:t>
            </a:r>
            <a:br>
              <a:rPr lang="en-US" sz="1400" dirty="0">
                <a:solidFill>
                  <a:schemeClr val="tx1"/>
                </a:solidFill>
              </a:rPr>
            </a:br>
            <a:endParaRPr lang="en-US" sz="1400" dirty="0">
              <a:solidFill>
                <a:schemeClr val="tx1"/>
              </a:solidFill>
            </a:endParaRPr>
          </a:p>
          <a:p>
            <a:r>
              <a:rPr lang="en-US" sz="1400" b="1" dirty="0">
                <a:solidFill>
                  <a:schemeClr val="tx1"/>
                </a:solidFill>
              </a:rPr>
              <a:t>Taxonomic Identification</a:t>
            </a:r>
            <a:r>
              <a:rPr lang="en-US" sz="1400" dirty="0">
                <a:solidFill>
                  <a:schemeClr val="tx1"/>
                </a:solidFill>
              </a:rPr>
              <a:t/>
            </a:r>
            <a:br>
              <a:rPr lang="en-US" sz="1400" dirty="0">
                <a:solidFill>
                  <a:schemeClr val="tx1"/>
                </a:solidFill>
              </a:rPr>
            </a:br>
            <a:r>
              <a:rPr lang="en-US" sz="1400" dirty="0">
                <a:solidFill>
                  <a:schemeClr val="tx1"/>
                </a:solidFill>
              </a:rPr>
              <a:t>2736 (96 %) - </a:t>
            </a:r>
            <a:r>
              <a:rPr lang="en-US" sz="1400" dirty="0" err="1">
                <a:solidFill>
                  <a:schemeClr val="tx1"/>
                </a:solidFill>
              </a:rPr>
              <a:t>Pinus</a:t>
            </a:r>
            <a:r>
              <a:rPr lang="en-US" sz="1400" dirty="0">
                <a:solidFill>
                  <a:schemeClr val="tx1"/>
                </a:solidFill>
              </a:rPr>
              <a:t> </a:t>
            </a:r>
            <a:r>
              <a:rPr lang="en-US" sz="1400" dirty="0" err="1">
                <a:solidFill>
                  <a:schemeClr val="tx1"/>
                </a:solidFill>
              </a:rPr>
              <a:t>sylvestris</a:t>
            </a:r>
            <a:r>
              <a:rPr lang="en-US" sz="1400" dirty="0">
                <a:solidFill>
                  <a:schemeClr val="tx1"/>
                </a:solidFill>
              </a:rPr>
              <a:t> </a:t>
            </a:r>
            <a:br>
              <a:rPr lang="en-US" sz="1400" dirty="0">
                <a:solidFill>
                  <a:schemeClr val="tx1"/>
                </a:solidFill>
              </a:rPr>
            </a:br>
            <a:r>
              <a:rPr lang="en-US" sz="1400" dirty="0">
                <a:solidFill>
                  <a:schemeClr val="tx1"/>
                </a:solidFill>
              </a:rPr>
              <a:t>85 (2 %) - </a:t>
            </a:r>
            <a:r>
              <a:rPr lang="en-US" sz="1400" dirty="0" err="1">
                <a:solidFill>
                  <a:schemeClr val="tx1"/>
                </a:solidFill>
              </a:rPr>
              <a:t>Pinus</a:t>
            </a:r>
            <a:r>
              <a:rPr lang="en-US" sz="1400" dirty="0">
                <a:solidFill>
                  <a:schemeClr val="tx1"/>
                </a:solidFill>
              </a:rPr>
              <a:t> </a:t>
            </a:r>
            <a:r>
              <a:rPr lang="en-US" sz="1400" dirty="0" err="1">
                <a:solidFill>
                  <a:schemeClr val="tx1"/>
                </a:solidFill>
              </a:rPr>
              <a:t>sibirica</a:t>
            </a:r>
            <a:r>
              <a:rPr lang="en-US" sz="1400" dirty="0">
                <a:solidFill>
                  <a:schemeClr val="tx1"/>
                </a:solidFill>
              </a:rPr>
              <a:t> </a:t>
            </a:r>
            <a:br>
              <a:rPr lang="en-US" sz="1400" dirty="0">
                <a:solidFill>
                  <a:schemeClr val="tx1"/>
                </a:solidFill>
              </a:rPr>
            </a:br>
            <a:r>
              <a:rPr lang="en-US" sz="1400" dirty="0">
                <a:solidFill>
                  <a:schemeClr val="tx1"/>
                </a:solidFill>
              </a:rPr>
              <a:t>86 (2 %) - </a:t>
            </a:r>
            <a:r>
              <a:rPr lang="en-US" sz="1400" dirty="0" err="1">
                <a:solidFill>
                  <a:schemeClr val="tx1"/>
                </a:solidFill>
              </a:rPr>
              <a:t>Larix</a:t>
            </a:r>
            <a:r>
              <a:rPr lang="en-US" sz="1400" dirty="0">
                <a:solidFill>
                  <a:schemeClr val="tx1"/>
                </a:solidFill>
              </a:rPr>
              <a:t> </a:t>
            </a:r>
            <a:r>
              <a:rPr lang="en-US" sz="1400" dirty="0" err="1">
                <a:solidFill>
                  <a:schemeClr val="tx1"/>
                </a:solidFill>
              </a:rPr>
              <a:t>gmelinii</a:t>
            </a:r>
            <a:endParaRPr lang="en-US" sz="1400" dirty="0">
              <a:solidFill>
                <a:schemeClr val="tx1"/>
              </a:solidFill>
            </a:endParaRPr>
          </a:p>
        </p:txBody>
      </p:sp>
      <p:pic>
        <p:nvPicPr>
          <p:cNvPr id="6" name="Picture 2" descr="http://forest.akadem.ru/images/ind_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496" y="1845564"/>
            <a:ext cx="1061814" cy="7432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57800" y="1933575"/>
            <a:ext cx="3767297" cy="3810000"/>
          </a:xfrm>
          <a:prstGeom prst="rect">
            <a:avLst/>
          </a:prstGeom>
        </p:spPr>
      </p:pic>
    </p:spTree>
    <p:extLst>
      <p:ext uri="{BB962C8B-B14F-4D97-AF65-F5344CB8AC3E}">
        <p14:creationId xmlns:p14="http://schemas.microsoft.com/office/powerpoint/2010/main" val="151041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EW ESA Presentation">
  <a:themeElements>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fontScheme name="Esa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SA Presentation.potx" id="{25DD4EE8-CEC2-4097-877B-2881619AB218}" vid="{3EAF496E-73B5-4530-AD30-F997BCCE29B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995F947CC68284A92DD76895F95485E" ma:contentTypeVersion="" ma:contentTypeDescription="Create a new document." ma:contentTypeScope="" ma:versionID="d2f7bac1cc6cefe942785cfbb8bae163">
  <xsd:schema xmlns:xsd="http://www.w3.org/2001/XMLSchema" xmlns:xs="http://www.w3.org/2001/XMLSchema" xmlns:p="http://schemas.microsoft.com/office/2006/metadata/properties" xmlns:ns2="f2760952-b3bb-408f-ace6-eb1e07642b86" targetNamespace="http://schemas.microsoft.com/office/2006/metadata/properties" ma:root="true" ma:fieldsID="70e6d848e258403642b2016fccd44a87" ns2:_="">
    <xsd:import namespace="f2760952-b3bb-408f-ace6-eb1e07642b86"/>
    <xsd:element name="properties">
      <xsd:complexType>
        <xsd:sequence>
          <xsd:element name="documentManagement">
            <xsd:complexType>
              <xsd:all>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760952-b3bb-408f-ace6-eb1e07642b8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E3F8D4-779E-482B-9027-84EA9EAEE0E0}">
  <ds:schemaRefs>
    <ds:schemaRef ds:uri="http://schemas.microsoft.com/sharepoint/v3/contenttype/forms"/>
  </ds:schemaRefs>
</ds:datastoreItem>
</file>

<file path=customXml/itemProps2.xml><?xml version="1.0" encoding="utf-8"?>
<ds:datastoreItem xmlns:ds="http://schemas.openxmlformats.org/officeDocument/2006/customXml" ds:itemID="{3B582352-888A-4727-9B6A-670345A54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760952-b3bb-408f-ace6-eb1e07642b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DE67DC-0345-49EC-B880-0A483B7BB2AD}">
  <ds:schemaRefs>
    <ds:schemaRef ds:uri="f2760952-b3bb-408f-ace6-eb1e07642b86"/>
    <ds:schemaRef ds:uri="http://www.w3.org/XML/1998/namespace"/>
    <ds:schemaRef ds:uri="http://schemas.microsoft.com/office/2006/documentManagement/types"/>
    <ds:schemaRef ds:uri="http://purl.org/dc/dcmitype/"/>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NEW ESA Presentation</Template>
  <TotalTime>606</TotalTime>
  <Words>1570</Words>
  <Application>Microsoft Office PowerPoint</Application>
  <PresentationFormat>On-screen Show (4:3)</PresentationFormat>
  <Paragraphs>180</Paragraphs>
  <Slides>21</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ＭＳ Ｐゴシック</vt:lpstr>
      <vt:lpstr>Arial</vt:lpstr>
      <vt:lpstr>Calibri</vt:lpstr>
      <vt:lpstr>Helvetica</vt:lpstr>
      <vt:lpstr>NotesEsa</vt:lpstr>
      <vt:lpstr>NotesStyle-BoldTf</vt:lpstr>
      <vt:lpstr>Raavi</vt:lpstr>
      <vt:lpstr>Tahoma</vt:lpstr>
      <vt:lpstr>Verdana</vt:lpstr>
      <vt:lpstr>NEW ESA Presentation</vt:lpstr>
      <vt:lpstr>The 4th Mission –  The need for a global plot based biomass reference</vt:lpstr>
      <vt:lpstr>3 Spaceborne Missions  to measure forest structure </vt:lpstr>
      <vt:lpstr>The remote sensing challenge</vt:lpstr>
      <vt:lpstr>FOS: Forest-Observation-System.net  </vt:lpstr>
      <vt:lpstr>The Background of FOS</vt:lpstr>
      <vt:lpstr>FOS schedule</vt:lpstr>
      <vt:lpstr>ArfiSAR ESA field complain 2016, Gabon</vt:lpstr>
      <vt:lpstr>Protected area inventory near Moscow  (17 ha divided by 0.25 ha sub-plots)</vt:lpstr>
      <vt:lpstr>Post-fire forest dynamics and coarse woody debris decomposition investigation</vt:lpstr>
      <vt:lpstr>Long term (since 1956) study of forest stand dynamics by Kyiv, Ukraine</vt:lpstr>
      <vt:lpstr>Access to data when we need and where we need it is not guaranteed</vt:lpstr>
      <vt:lpstr>1. Synchronising measurements: Forest constantly change!</vt:lpstr>
      <vt:lpstr>PowerPoint Presentation</vt:lpstr>
      <vt:lpstr>What makes it so difficult - 3 challenges</vt:lpstr>
      <vt:lpstr>The good news: We don’t need to start from scratch</vt:lpstr>
      <vt:lpstr>These networks have a long history and experience  building on a network of cooperating partners and mutual trust</vt:lpstr>
      <vt:lpstr>GEDI Biomass Calibration Database (Oct 2016)</vt:lpstr>
      <vt:lpstr>Where we are today</vt:lpstr>
      <vt:lpstr>What funding are we talking of –  a ballpark estimate</vt:lpstr>
      <vt:lpstr>The 4th Mission - ??? </vt:lpstr>
      <vt:lpstr>PowerPoint Presentation</vt:lpstr>
    </vt:vector>
  </TitlesOfParts>
  <Company>ESA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4th Mission - The need for a global plot based biomass reference</dc:title>
  <dc:subject>The 4th Mission - The need for a global plot based biomass reference</dc:subject>
  <dc:creator>Dmitry Schepaschenko</dc:creator>
  <cp:lastModifiedBy>SCHEPASCHENKO Dmitry</cp:lastModifiedBy>
  <cp:revision>121</cp:revision>
  <cp:lastPrinted>2008-08-26T16:26:23Z</cp:lastPrinted>
  <dcterms:created xsi:type="dcterms:W3CDTF">2016-10-10T16:14:50Z</dcterms:created>
  <dcterms:modified xsi:type="dcterms:W3CDTF">2016-11-30T07:56:47Z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Title">
    <vt:lpwstr>ESA Presentation</vt:lpwstr>
  </property>
  <property fmtid="{D5CDD505-2E9C-101B-9397-08002B2CF9AE}" pid="3" name="PSubtitle">
    <vt:lpwstr>ESA Presentation</vt:lpwstr>
  </property>
  <property fmtid="{D5CDD505-2E9C-101B-9397-08002B2CF9AE}" pid="4" name="PAuthor">
    <vt:lpwstr>Dmitry Schepaschenko</vt:lpwstr>
  </property>
  <property fmtid="{D5CDD505-2E9C-101B-9397-08002B2CF9AE}" pid="5" name="PPlace">
    <vt:lpwstr/>
  </property>
  <property fmtid="{D5CDD505-2E9C-101B-9397-08002B2CF9AE}" pid="6" name="PDate">
    <vt:lpwstr>DD/MM/YYYY</vt:lpwstr>
  </property>
  <property fmtid="{D5CDD505-2E9C-101B-9397-08002B2CF9AE}" pid="7" name="PProgramme">
    <vt:lpwstr/>
  </property>
  <property fmtid="{D5CDD505-2E9C-101B-9397-08002B2CF9AE}" pid="8" name="PEmail">
    <vt:lpwstr/>
  </property>
  <property fmtid="{D5CDD505-2E9C-101B-9397-08002B2CF9AE}" pid="9" name="PClassification">
    <vt:lpwstr>ESA UNCLASSIFIED – For Official Use</vt:lpwstr>
  </property>
  <property fmtid="{D5CDD505-2E9C-101B-9397-08002B2CF9AE}" pid="10" name="POptionButton1">
    <vt:bool>true</vt:bool>
  </property>
  <property fmtid="{D5CDD505-2E9C-101B-9397-08002B2CF9AE}" pid="11" name="POptionButton2">
    <vt:bool>false</vt:bool>
  </property>
  <property fmtid="{D5CDD505-2E9C-101B-9397-08002B2CF9AE}" pid="12" name="ESAVersion">
    <vt:lpwstr>4GV1.0</vt:lpwstr>
  </property>
  <property fmtid="{D5CDD505-2E9C-101B-9397-08002B2CF9AE}" pid="13" name="ShowESADialog1">
    <vt:bool>true</vt:bool>
  </property>
  <property fmtid="{D5CDD505-2E9C-101B-9397-08002B2CF9AE}" pid="14" name="ContentTypeId">
    <vt:lpwstr>0x0101008995F947CC68284A92DD76895F95485E</vt:lpwstr>
  </property>
  <property fmtid="{D5CDD505-2E9C-101B-9397-08002B2CF9AE}" pid="15" name="Document Type">
    <vt:lpwstr>HO - Handout / Presentation</vt:lpwstr>
  </property>
  <property fmtid="{D5CDD505-2E9C-101B-9397-08002B2CF9AE}" pid="16" name="Reference">
    <vt:lpwstr/>
  </property>
  <property fmtid="{D5CDD505-2E9C-101B-9397-08002B2CF9AE}" pid="17" name="Classification">
    <vt:lpwstr>ESA UNCLASSIFIED - For Official Use</vt:lpwstr>
  </property>
  <property fmtid="{D5CDD505-2E9C-101B-9397-08002B2CF9AE}" pid="18" name="Classification Caveat">
    <vt:lpwstr/>
  </property>
  <property fmtid="{D5CDD505-2E9C-101B-9397-08002B2CF9AE}" pid="19" name="Status">
    <vt:lpwstr/>
  </property>
  <property fmtid="{D5CDD505-2E9C-101B-9397-08002B2CF9AE}" pid="20" name="bmsSiteName">
    <vt:lpwstr/>
  </property>
  <property fmtid="{D5CDD505-2E9C-101B-9397-08002B2CF9AE}" pid="21" name="Originating Organisation">
    <vt:lpwstr>GFOI R&amp;D Meeting, De Hague, NL</vt:lpwstr>
  </property>
  <property fmtid="{D5CDD505-2E9C-101B-9397-08002B2CF9AE}" pid="22" name="Distribution">
    <vt:lpwstr/>
  </property>
  <property fmtid="{D5CDD505-2E9C-101B-9397-08002B2CF9AE}" pid="23" name="bmsSitename2">
    <vt:lpwstr/>
  </property>
  <property fmtid="{D5CDD505-2E9C-101B-9397-08002B2CF9AE}" pid="24" name="bmsAddress">
    <vt:lpwstr/>
  </property>
  <property fmtid="{D5CDD505-2E9C-101B-9397-08002B2CF9AE}" pid="25" name="bmsPlace">
    <vt:lpwstr/>
  </property>
  <property fmtid="{D5CDD505-2E9C-101B-9397-08002B2CF9AE}" pid="26" name="bmsPhoneFax">
    <vt:lpwstr/>
  </property>
  <property fmtid="{D5CDD505-2E9C-101B-9397-08002B2CF9AE}" pid="27" name="Issue">
    <vt:i4>0</vt:i4>
  </property>
  <property fmtid="{D5CDD505-2E9C-101B-9397-08002B2CF9AE}" pid="28" name="Revision">
    <vt:i4>0</vt:i4>
  </property>
  <property fmtid="{D5CDD505-2E9C-101B-9397-08002B2CF9AE}" pid="29" name="Issue Date">
    <vt:filetime>2016-10-30T22:00:00Z</vt:filetime>
  </property>
  <property fmtid="{D5CDD505-2E9C-101B-9397-08002B2CF9AE}" pid="30" name="Organisational_x0020_entity">
    <vt:lpwstr>GFOI R&amp;D Meeting, De Hague, NL</vt:lpwstr>
  </property>
</Properties>
</file>